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82" r:id="rId1"/>
  </p:sldMasterIdLst>
  <p:notesMasterIdLst>
    <p:notesMasterId r:id="rId48"/>
  </p:notesMasterIdLst>
  <p:sldIdLst>
    <p:sldId id="259" r:id="rId2"/>
    <p:sldId id="406" r:id="rId3"/>
    <p:sldId id="444" r:id="rId4"/>
    <p:sldId id="443" r:id="rId5"/>
    <p:sldId id="445" r:id="rId6"/>
    <p:sldId id="446" r:id="rId7"/>
    <p:sldId id="447" r:id="rId8"/>
    <p:sldId id="407" r:id="rId9"/>
    <p:sldId id="408" r:id="rId10"/>
    <p:sldId id="409" r:id="rId11"/>
    <p:sldId id="421" r:id="rId12"/>
    <p:sldId id="460" r:id="rId13"/>
    <p:sldId id="410" r:id="rId14"/>
    <p:sldId id="449" r:id="rId15"/>
    <p:sldId id="448" r:id="rId16"/>
    <p:sldId id="450" r:id="rId17"/>
    <p:sldId id="451" r:id="rId18"/>
    <p:sldId id="411" r:id="rId19"/>
    <p:sldId id="412" r:id="rId20"/>
    <p:sldId id="413" r:id="rId21"/>
    <p:sldId id="423" r:id="rId22"/>
    <p:sldId id="452" r:id="rId23"/>
    <p:sldId id="461" r:id="rId24"/>
    <p:sldId id="416" r:id="rId25"/>
    <p:sldId id="417" r:id="rId26"/>
    <p:sldId id="418" r:id="rId27"/>
    <p:sldId id="419" r:id="rId28"/>
    <p:sldId id="420" r:id="rId29"/>
    <p:sldId id="440" r:id="rId30"/>
    <p:sldId id="424" r:id="rId31"/>
    <p:sldId id="453" r:id="rId32"/>
    <p:sldId id="454" r:id="rId33"/>
    <p:sldId id="455" r:id="rId34"/>
    <p:sldId id="456" r:id="rId35"/>
    <p:sldId id="457" r:id="rId36"/>
    <p:sldId id="458" r:id="rId37"/>
    <p:sldId id="425" r:id="rId38"/>
    <p:sldId id="459" r:id="rId39"/>
    <p:sldId id="441" r:id="rId40"/>
    <p:sldId id="426" r:id="rId41"/>
    <p:sldId id="427" r:id="rId42"/>
    <p:sldId id="433" r:id="rId43"/>
    <p:sldId id="434" r:id="rId44"/>
    <p:sldId id="435" r:id="rId45"/>
    <p:sldId id="436" r:id="rId46"/>
    <p:sldId id="432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CB7"/>
    <a:srgbClr val="3D3028"/>
    <a:srgbClr val="120F05"/>
    <a:srgbClr val="404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777" autoAdjust="0"/>
  </p:normalViewPr>
  <p:slideViewPr>
    <p:cSldViewPr snapToGrid="0" snapToObjects="1">
      <p:cViewPr varScale="1">
        <p:scale>
          <a:sx n="72" d="100"/>
          <a:sy n="72" d="100"/>
        </p:scale>
        <p:origin x="168" y="72"/>
      </p:cViewPr>
      <p:guideLst>
        <p:guide orient="horz" pos="2160"/>
        <p:guide pos="2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80FCA-3156-594B-A523-7BD4AE74AB0A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EDECB-024C-6845-A04D-D9A5CF797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0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4622800"/>
            <a:ext cx="9144000" cy="22352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4775200"/>
            <a:ext cx="2249424" cy="19913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775200"/>
            <a:ext cx="6784848" cy="198221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727200" y="749300"/>
            <a:ext cx="6477000" cy="31115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775200"/>
            <a:ext cx="6705600" cy="1960637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40280" y="29446"/>
            <a:ext cx="5291667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ctr"/>
            <a:r>
              <a:rPr lang="en-US" dirty="0"/>
              <a:t>UC Santa Cruz 5/12/14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8636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8636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4579633" cy="344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4"/>
          </p:nvPr>
        </p:nvSpPr>
        <p:spPr>
          <a:xfrm>
            <a:off x="4579633" y="0"/>
            <a:ext cx="4564367" cy="344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5"/>
          </p:nvPr>
        </p:nvSpPr>
        <p:spPr>
          <a:xfrm>
            <a:off x="18064" y="3443288"/>
            <a:ext cx="4564367" cy="3443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6"/>
          </p:nvPr>
        </p:nvSpPr>
        <p:spPr>
          <a:xfrm>
            <a:off x="4573273" y="3443288"/>
            <a:ext cx="4564367" cy="344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785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68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3850" y="1974214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F25B89-8E3D-124A-A856-5B0CF57E4B6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524000"/>
            <a:ext cx="1600200" cy="4918946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435100"/>
            <a:ext cx="6400800" cy="5007846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41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3850" y="1974214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B6337B-7700-E543-8AD6-5D4091B72C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460500"/>
            <a:ext cx="6400800" cy="5029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533400" y="1460500"/>
            <a:ext cx="1689100" cy="5029200"/>
          </a:xfrm>
          <a:solidFill>
            <a:schemeClr val="accent4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3pPr marL="6858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6705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53896" y="4572000"/>
            <a:ext cx="94488" cy="2295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E83EDD28-148F-414A-9CB1-6567000DC2DF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7700" y="0"/>
            <a:ext cx="5956300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  <p:sp>
        <p:nvSpPr>
          <p:cNvPr id="15" name="Rectangle 14"/>
          <p:cNvSpPr/>
          <p:nvPr/>
        </p:nvSpPr>
        <p:spPr bwMode="white">
          <a:xfrm>
            <a:off x="3142996" y="0"/>
            <a:ext cx="94488" cy="456895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27000" y="177800"/>
            <a:ext cx="3016250" cy="4391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9904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E83EDD28-148F-414A-9CB1-6567000DC2DF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E83EDD28-148F-414A-9CB1-6567000DC2DF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3850" y="1974214"/>
            <a:ext cx="533400" cy="244476"/>
          </a:xfrm>
          <a:prstGeom prst="rect">
            <a:avLst/>
          </a:prstGeom>
        </p:spPr>
        <p:txBody>
          <a:bodyPr/>
          <a:lstStyle/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E83EDD28-148F-414A-9CB1-6567000DC2DF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3 Content-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23850" y="1974214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7"/>
          </p:nvPr>
        </p:nvSpPr>
        <p:spPr>
          <a:xfrm>
            <a:off x="502886" y="1485899"/>
            <a:ext cx="3886200" cy="2882901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8"/>
          </p:nvPr>
        </p:nvSpPr>
        <p:spPr>
          <a:xfrm>
            <a:off x="4876800" y="1511298"/>
            <a:ext cx="3886200" cy="2857502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9"/>
          </p:nvPr>
        </p:nvSpPr>
        <p:spPr>
          <a:xfrm>
            <a:off x="502885" y="4521200"/>
            <a:ext cx="8260115" cy="1962149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5936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23850" y="1974214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7"/>
          </p:nvPr>
        </p:nvSpPr>
        <p:spPr>
          <a:xfrm>
            <a:off x="604486" y="3949701"/>
            <a:ext cx="3886200" cy="2555874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8"/>
          </p:nvPr>
        </p:nvSpPr>
        <p:spPr>
          <a:xfrm>
            <a:off x="4867301" y="3949701"/>
            <a:ext cx="3886200" cy="2555873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9"/>
          </p:nvPr>
        </p:nvSpPr>
        <p:spPr>
          <a:xfrm>
            <a:off x="604486" y="1447798"/>
            <a:ext cx="8149015" cy="2314575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892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63500"/>
            <a:ext cx="8442198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3850" y="1974214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23850" y="1397000"/>
            <a:ext cx="8442198" cy="4902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681" y="88900"/>
            <a:ext cx="853972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8"/>
          </p:nvPr>
        </p:nvSpPr>
        <p:spPr>
          <a:xfrm>
            <a:off x="4765701" y="1284818"/>
            <a:ext cx="4092549" cy="2412999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9"/>
          </p:nvPr>
        </p:nvSpPr>
        <p:spPr>
          <a:xfrm>
            <a:off x="302681" y="1299635"/>
            <a:ext cx="4193119" cy="4984749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20"/>
          </p:nvPr>
        </p:nvSpPr>
        <p:spPr>
          <a:xfrm>
            <a:off x="4765702" y="3845985"/>
            <a:ext cx="4092548" cy="2444749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301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681" y="88900"/>
            <a:ext cx="8589438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9613" y="1422400"/>
            <a:ext cx="4210053" cy="4978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0"/>
          </p:nvPr>
        </p:nvSpPr>
        <p:spPr>
          <a:xfrm>
            <a:off x="4682066" y="1422400"/>
            <a:ext cx="4210053" cy="4978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9"/>
          </p:nvPr>
        </p:nvSpPr>
        <p:spPr>
          <a:xfrm>
            <a:off x="302682" y="1396998"/>
            <a:ext cx="8450820" cy="2476502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20"/>
          </p:nvPr>
        </p:nvSpPr>
        <p:spPr>
          <a:xfrm>
            <a:off x="302682" y="3962401"/>
            <a:ext cx="8463519" cy="2539996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3700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9"/>
          </p:nvPr>
        </p:nvSpPr>
        <p:spPr>
          <a:xfrm>
            <a:off x="302682" y="1396997"/>
            <a:ext cx="8450820" cy="2986749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20"/>
          </p:nvPr>
        </p:nvSpPr>
        <p:spPr>
          <a:xfrm>
            <a:off x="302682" y="4493645"/>
            <a:ext cx="8463519" cy="2008751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0636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681" y="88900"/>
            <a:ext cx="8566152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7"/>
          </p:nvPr>
        </p:nvSpPr>
        <p:spPr>
          <a:xfrm>
            <a:off x="302681" y="1485899"/>
            <a:ext cx="4184652" cy="2314575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9"/>
          </p:nvPr>
        </p:nvSpPr>
        <p:spPr>
          <a:xfrm>
            <a:off x="302681" y="3962400"/>
            <a:ext cx="8566152" cy="2520949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20"/>
          </p:nvPr>
        </p:nvSpPr>
        <p:spPr>
          <a:xfrm>
            <a:off x="4734983" y="1485899"/>
            <a:ext cx="4133850" cy="2314575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038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68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97100"/>
            <a:ext cx="3886200" cy="4245846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197100"/>
            <a:ext cx="3886200" cy="4245846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323850" y="1974214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43256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44526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3850" y="1974214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2681" y="88900"/>
            <a:ext cx="8463367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2681" y="1435100"/>
            <a:ext cx="8463367" cy="49149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72583" y="6442946"/>
            <a:ext cx="5291667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IUPAC-World Chemistry Congress August 2013 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302681" y="1079500"/>
            <a:ext cx="8586385" cy="4571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2" name="Picture 1" descr="ISUCENTW copy.jpg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0" y="6427831"/>
            <a:ext cx="2872316" cy="3802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101" r:id="rId3"/>
    <p:sldLayoutId id="2147484086" r:id="rId4"/>
    <p:sldLayoutId id="2147484100" r:id="rId5"/>
    <p:sldLayoutId id="2147484104" r:id="rId6"/>
    <p:sldLayoutId id="2147484097" r:id="rId7"/>
    <p:sldLayoutId id="2147484087" r:id="rId8"/>
    <p:sldLayoutId id="2147484088" r:id="rId9"/>
    <p:sldLayoutId id="2147484089" r:id="rId10"/>
    <p:sldLayoutId id="2147484103" r:id="rId11"/>
    <p:sldLayoutId id="2147484090" r:id="rId12"/>
    <p:sldLayoutId id="2147484091" r:id="rId13"/>
    <p:sldLayoutId id="2147484092" r:id="rId14"/>
    <p:sldLayoutId id="2147484093" r:id="rId15"/>
    <p:sldLayoutId id="2147484094" r:id="rId16"/>
    <p:sldLayoutId id="2147484095" r:id="rId17"/>
    <p:sldLayoutId id="2147484098" r:id="rId18"/>
    <p:sldLayoutId id="2147484099" r:id="rId19"/>
  </p:sldLayoutIdLst>
  <p:txStyles>
    <p:titleStyle>
      <a:lvl1pPr algn="l" rtl="0" eaLnBrk="1" latinLnBrk="0" hangingPunct="1">
        <a:lnSpc>
          <a:spcPct val="80000"/>
        </a:lnSpc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8.gif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tif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678" y="749300"/>
            <a:ext cx="8654122" cy="31115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E0ECB7"/>
                </a:solidFill>
              </a:rPr>
              <a:t>Chapter 11: Liquids &amp; Intermolecular forces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Dr. </a:t>
            </a:r>
            <a:r>
              <a:rPr lang="en-US" dirty="0" err="1"/>
              <a:t>Aimée</a:t>
            </a:r>
            <a:r>
              <a:rPr lang="en-US" dirty="0"/>
              <a:t> Tomlinson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678" y="5267831"/>
            <a:ext cx="14189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Chem</a:t>
            </a:r>
            <a:endParaRPr lang="en-US" sz="3200" dirty="0">
              <a:solidFill>
                <a:srgbClr val="002060"/>
              </a:solidFill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</a:rPr>
              <a:t>1212</a:t>
            </a:r>
          </a:p>
        </p:txBody>
      </p:sp>
    </p:spTree>
    <p:extLst>
      <p:ext uri="{BB962C8B-B14F-4D97-AF65-F5344CB8AC3E}">
        <p14:creationId xmlns:p14="http://schemas.microsoft.com/office/powerpoint/2010/main" val="3994880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6552" y="101600"/>
            <a:ext cx="8290268" cy="9906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Symmetry trend using methane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550962" y="1553997"/>
            <a:ext cx="2006753" cy="2134742"/>
            <a:chOff x="1550962" y="1553997"/>
            <a:chExt cx="2006753" cy="2134742"/>
          </a:xfrm>
        </p:grpSpPr>
        <p:pic>
          <p:nvPicPr>
            <p:cNvPr id="22541" name="Picture 13" descr="ch3cl-d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0962" y="1553997"/>
              <a:ext cx="2006753" cy="1918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627263" y="2465643"/>
              <a:ext cx="7008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CH</a:t>
              </a:r>
              <a:r>
                <a:rPr lang="en-US" sz="1400" baseline="-25000" dirty="0"/>
                <a:t>3</a:t>
              </a:r>
              <a:r>
                <a:rPr lang="en-US" sz="1400" dirty="0"/>
                <a:t>Cl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57689" y="3380962"/>
              <a:ext cx="12779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DPM = 1.87D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14949" y="1427787"/>
            <a:ext cx="2675671" cy="2262444"/>
            <a:chOff x="5314949" y="1427787"/>
            <a:chExt cx="2675671" cy="2262444"/>
          </a:xfrm>
        </p:grpSpPr>
        <p:pic>
          <p:nvPicPr>
            <p:cNvPr id="22542" name="Picture 14" descr="ch2cl2-d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4949" y="1427787"/>
              <a:ext cx="2675671" cy="2170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5540351" y="2467479"/>
              <a:ext cx="7665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CH</a:t>
              </a:r>
              <a:r>
                <a:rPr lang="en-US" sz="1400" baseline="-25000" dirty="0"/>
                <a:t>2</a:t>
              </a:r>
              <a:r>
                <a:rPr lang="en-US" sz="1400" dirty="0"/>
                <a:t>Cl</a:t>
              </a:r>
              <a:r>
                <a:rPr lang="en-US" sz="1400" baseline="-25000" dirty="0"/>
                <a:t>2</a:t>
              </a:r>
              <a:endParaRPr lang="en-US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61999" y="3382454"/>
              <a:ext cx="12779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DPM = 1.54D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50962" y="4201956"/>
            <a:ext cx="2461113" cy="2188073"/>
            <a:chOff x="1550962" y="4201956"/>
            <a:chExt cx="2461113" cy="2188073"/>
          </a:xfrm>
        </p:grpSpPr>
        <p:pic>
          <p:nvPicPr>
            <p:cNvPr id="22543" name="Picture 15" descr="chcl3-d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0962" y="4201956"/>
              <a:ext cx="2461113" cy="1981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627263" y="5147622"/>
              <a:ext cx="7008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CHCl</a:t>
              </a:r>
              <a:r>
                <a:rPr lang="en-US" sz="1400" baseline="-25000" dirty="0"/>
                <a:t>3</a:t>
              </a:r>
              <a:endParaRPr lang="en-US" sz="1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61499" y="6082252"/>
              <a:ext cx="12779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DPM = 1.02D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49239" y="4126229"/>
            <a:ext cx="2511597" cy="2265292"/>
            <a:chOff x="5349239" y="4126229"/>
            <a:chExt cx="2511597" cy="2265292"/>
          </a:xfrm>
        </p:grpSpPr>
        <p:pic>
          <p:nvPicPr>
            <p:cNvPr id="22544" name="Picture 16" descr="ccl4-d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9239" y="4126229"/>
              <a:ext cx="2511597" cy="2132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5540133" y="5140002"/>
              <a:ext cx="5774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CCl</a:t>
              </a:r>
              <a:r>
                <a:rPr lang="en-US" sz="1400" baseline="-25000" dirty="0"/>
                <a:t>4</a:t>
              </a:r>
              <a:endParaRPr lang="en-US" sz="1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65809" y="6083744"/>
              <a:ext cx="11785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DPM = 0.0D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5359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44586" y="101600"/>
            <a:ext cx="8290268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Non-Polar versus Polar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948310" y="1626971"/>
            <a:ext cx="3898510" cy="4720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2214" y="1820327"/>
            <a:ext cx="38588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75000"/>
            </a:pPr>
            <a:r>
              <a:rPr lang="en-US" sz="2400" b="1" dirty="0"/>
              <a:t>Non Polar Molecules</a:t>
            </a:r>
          </a:p>
          <a:p>
            <a:pPr>
              <a:buSzPct val="75000"/>
            </a:pPr>
            <a:endParaRPr lang="en-US" sz="2400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Have the same molecular &amp; electronic geometries</a:t>
            </a:r>
          </a:p>
          <a:p>
            <a:pPr>
              <a:buSzPct val="75000"/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Are completely symmetric</a:t>
            </a:r>
          </a:p>
          <a:p>
            <a:pPr>
              <a:buSzPct val="75000"/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May possess polar bonds (e.g. CCl</a:t>
            </a:r>
            <a:r>
              <a:rPr lang="en-US" baseline="-25000" dirty="0"/>
              <a:t>4</a:t>
            </a:r>
            <a:r>
              <a:rPr lang="en-US" dirty="0"/>
              <a:t>)</a:t>
            </a:r>
          </a:p>
          <a:p>
            <a:endParaRPr lang="en-US" baseline="-25000" dirty="0"/>
          </a:p>
          <a:p>
            <a:endParaRPr lang="en-US" baseline="-25000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07119" y="1823973"/>
            <a:ext cx="385889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75000"/>
            </a:pPr>
            <a:r>
              <a:rPr lang="en-US" sz="2400" b="1" dirty="0"/>
              <a:t>Polar Molecules</a:t>
            </a:r>
          </a:p>
          <a:p>
            <a:pPr>
              <a:buSzPct val="75000"/>
            </a:pPr>
            <a:endParaRPr lang="en-US" sz="2400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May have the same (CH</a:t>
            </a:r>
            <a:r>
              <a:rPr lang="en-US" baseline="-25000" dirty="0"/>
              <a:t>3</a:t>
            </a:r>
            <a:r>
              <a:rPr lang="en-US" dirty="0"/>
              <a:t>Cl) or different (NH</a:t>
            </a:r>
            <a:r>
              <a:rPr lang="en-US" baseline="-25000" dirty="0"/>
              <a:t>3</a:t>
            </a:r>
            <a:r>
              <a:rPr lang="en-US" dirty="0"/>
              <a:t>) molecular &amp; electronic geometries</a:t>
            </a:r>
          </a:p>
          <a:p>
            <a:pPr>
              <a:buSzPct val="75000"/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May have lone pairs on the central atom (e.g. H</a:t>
            </a:r>
            <a:r>
              <a:rPr lang="en-US" baseline="-25000" dirty="0"/>
              <a:t>2</a:t>
            </a:r>
            <a:r>
              <a:rPr lang="en-US" dirty="0"/>
              <a:t>O)</a:t>
            </a:r>
          </a:p>
          <a:p>
            <a:pPr>
              <a:buSzPct val="75000"/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Are not completely symmetric</a:t>
            </a:r>
          </a:p>
          <a:p>
            <a:pPr marL="285750" indent="-285750">
              <a:buSzPct val="75000"/>
              <a:buBlip>
                <a:blip r:embed="rId2"/>
              </a:buBlip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Must possess polar bonds</a:t>
            </a:r>
          </a:p>
          <a:p>
            <a:endParaRPr lang="en-US" baseline="-25000" dirty="0"/>
          </a:p>
          <a:p>
            <a:endParaRPr lang="en-US" baseline="-25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53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6552" y="101600"/>
            <a:ext cx="8290268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Who’s Polar?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19673" y="3284376"/>
            <a:ext cx="7276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Kr	      SeClBr</a:t>
            </a:r>
            <a:r>
              <a:rPr lang="en-US" baseline="-25000" dirty="0"/>
              <a:t>3</a:t>
            </a:r>
            <a:r>
              <a:rPr lang="en-US" dirty="0"/>
              <a:t>		</a:t>
            </a:r>
            <a:r>
              <a:rPr lang="en-US" dirty="0" err="1"/>
              <a:t>MgO</a:t>
            </a:r>
            <a:r>
              <a:rPr lang="en-US" dirty="0"/>
              <a:t> 	       I</a:t>
            </a:r>
            <a:r>
              <a:rPr lang="en-US" baseline="-25000" dirty="0"/>
              <a:t>2</a:t>
            </a:r>
            <a:r>
              <a:rPr lang="en-US" dirty="0"/>
              <a:t>		PH</a:t>
            </a:r>
            <a:r>
              <a:rPr lang="en-US" baseline="-25000" dirty="0"/>
              <a:t>3</a:t>
            </a:r>
            <a:r>
              <a:rPr lang="en-US" dirty="0"/>
              <a:t>		   H</a:t>
            </a:r>
            <a:r>
              <a:rPr lang="en-US" baseline="-25000" dirty="0"/>
              <a:t>2</a:t>
            </a:r>
            <a:r>
              <a:rPr lang="en-US" dirty="0"/>
              <a:t>S	     NO</a:t>
            </a:r>
          </a:p>
        </p:txBody>
      </p:sp>
      <p:sp>
        <p:nvSpPr>
          <p:cNvPr id="5" name="Rectangle 4"/>
          <p:cNvSpPr/>
          <p:nvPr/>
        </p:nvSpPr>
        <p:spPr>
          <a:xfrm>
            <a:off x="1959429" y="3265715"/>
            <a:ext cx="989044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80792" y="3273198"/>
            <a:ext cx="762000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60571" y="3268826"/>
            <a:ext cx="609600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46032" y="3275048"/>
            <a:ext cx="609600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86424" y="3271937"/>
            <a:ext cx="609600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220" y="6137326"/>
            <a:ext cx="1371600" cy="49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7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28" y="1853515"/>
            <a:ext cx="9045146" cy="49303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Meaning between two molecules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044422" y="3303853"/>
            <a:ext cx="5128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Intermolecular Forces (IF)</a:t>
            </a:r>
          </a:p>
        </p:txBody>
      </p:sp>
      <p:sp>
        <p:nvSpPr>
          <p:cNvPr id="3" name="Rectangle 2"/>
          <p:cNvSpPr/>
          <p:nvPr/>
        </p:nvSpPr>
        <p:spPr>
          <a:xfrm>
            <a:off x="49428" y="61783"/>
            <a:ext cx="9045146" cy="16434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Section 11.2</a:t>
            </a:r>
          </a:p>
        </p:txBody>
      </p:sp>
    </p:spTree>
    <p:extLst>
      <p:ext uri="{BB962C8B-B14F-4D97-AF65-F5344CB8AC3E}">
        <p14:creationId xmlns:p14="http://schemas.microsoft.com/office/powerpoint/2010/main" val="2299314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9290" y="101600"/>
            <a:ext cx="8842310" cy="9906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Intermolecular vs. Intramolecular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277570" y="1623527"/>
            <a:ext cx="4051835" cy="4572000"/>
            <a:chOff x="277570" y="1623527"/>
            <a:chExt cx="4051835" cy="4572000"/>
          </a:xfrm>
        </p:grpSpPr>
        <p:sp>
          <p:nvSpPr>
            <p:cNvPr id="4" name="Rectangle 3"/>
            <p:cNvSpPr/>
            <p:nvPr/>
          </p:nvSpPr>
          <p:spPr>
            <a:xfrm>
              <a:off x="277570" y="1623527"/>
              <a:ext cx="4051835" cy="4572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75657" y="1750139"/>
              <a:ext cx="2340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Intermolecular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65121" y="1623527"/>
            <a:ext cx="4051835" cy="4572000"/>
            <a:chOff x="4865121" y="1623527"/>
            <a:chExt cx="4051835" cy="4572000"/>
          </a:xfrm>
        </p:grpSpPr>
        <p:sp>
          <p:nvSpPr>
            <p:cNvPr id="5" name="Rectangle 4"/>
            <p:cNvSpPr/>
            <p:nvPr/>
          </p:nvSpPr>
          <p:spPr>
            <a:xfrm>
              <a:off x="4865121" y="1623527"/>
              <a:ext cx="4051835" cy="457200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20685" y="1749233"/>
              <a:ext cx="23503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Intramolecular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22514" y="3032364"/>
            <a:ext cx="35456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Means between 2 or more molecules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Responsible for macroscopic properties:</a:t>
            </a:r>
          </a:p>
          <a:p>
            <a:r>
              <a:rPr lang="en-US" dirty="0">
                <a:solidFill>
                  <a:schemeClr val="bg1"/>
                </a:solidFill>
              </a:rPr>
              <a:t>	- </a:t>
            </a:r>
            <a:r>
              <a:rPr lang="en-US" sz="1600" dirty="0">
                <a:solidFill>
                  <a:schemeClr val="bg1"/>
                </a:solidFill>
              </a:rPr>
              <a:t>vapor pressure</a:t>
            </a:r>
          </a:p>
          <a:p>
            <a:r>
              <a:rPr lang="en-US" sz="1600" dirty="0">
                <a:solidFill>
                  <a:schemeClr val="bg1"/>
                </a:solidFill>
              </a:rPr>
              <a:t>	- boiling/freezing/melting pts</a:t>
            </a:r>
          </a:p>
          <a:p>
            <a:r>
              <a:rPr lang="en-US" sz="1600" dirty="0">
                <a:solidFill>
                  <a:schemeClr val="bg1"/>
                </a:solidFill>
              </a:rPr>
              <a:t>	- osmotic pressure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18221" y="3026059"/>
            <a:ext cx="35456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Means within one molecule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Responsible for: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sz="1600" dirty="0">
                <a:solidFill>
                  <a:schemeClr val="bg1"/>
                </a:solidFill>
              </a:rPr>
              <a:t>- bond energies</a:t>
            </a:r>
          </a:p>
          <a:p>
            <a:r>
              <a:rPr lang="en-US" sz="1600" dirty="0">
                <a:solidFill>
                  <a:schemeClr val="bg1"/>
                </a:solidFill>
              </a:rPr>
              <a:t>	- polarity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12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6552" y="101600"/>
            <a:ext cx="7997959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dirty="0"/>
              <a:t>van der Waals gas constants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94" y="1998980"/>
            <a:ext cx="2286000" cy="1847850"/>
          </a:xfrm>
          <a:prstGeom prst="rect">
            <a:avLst/>
          </a:prstGeom>
        </p:spPr>
      </p:pic>
      <p:pic>
        <p:nvPicPr>
          <p:cNvPr id="30" name="Picture 29" descr="JJI-OLED-croppe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434" y="14285976"/>
            <a:ext cx="2982766" cy="2020824"/>
          </a:xfrm>
          <a:prstGeom prst="rect">
            <a:avLst/>
          </a:prstGeom>
        </p:spPr>
      </p:pic>
      <p:pic>
        <p:nvPicPr>
          <p:cNvPr id="31" name="Picture 30" descr="JJI-OLED-croppe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834" y="14438376"/>
            <a:ext cx="2982766" cy="2020824"/>
          </a:xfrm>
          <a:prstGeom prst="rect">
            <a:avLst/>
          </a:prstGeom>
        </p:spPr>
      </p:pic>
      <p:pic>
        <p:nvPicPr>
          <p:cNvPr id="32" name="Picture 31" descr="JJI-OLED-croppe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234" y="14590776"/>
            <a:ext cx="2982766" cy="202082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9081" y="1483441"/>
            <a:ext cx="293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Water: 5.28 L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err="1"/>
              <a:t>atm</a:t>
            </a:r>
            <a:r>
              <a:rPr lang="en-US" dirty="0"/>
              <a:t> / mol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14367" y="1409299"/>
            <a:ext cx="2938625" cy="502857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09759" y="4094835"/>
            <a:ext cx="2590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: 1.36 L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err="1"/>
              <a:t>atm</a:t>
            </a:r>
            <a:r>
              <a:rPr lang="en-US" dirty="0"/>
              <a:t> / mol</a:t>
            </a:r>
            <a:r>
              <a:rPr lang="en-US" baseline="30000" dirty="0"/>
              <a:t>2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72" y="4498457"/>
            <a:ext cx="2465797" cy="18493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17670" y="1483441"/>
            <a:ext cx="47997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SzPct val="75000"/>
              <a:buBlip>
                <a:blip r:embed="rId5"/>
              </a:buBlip>
            </a:pPr>
            <a:r>
              <a:rPr lang="en-US" dirty="0"/>
              <a:t>The more red means it is electron rich</a:t>
            </a:r>
          </a:p>
          <a:p>
            <a:pPr marL="285750" indent="-285750">
              <a:buSzPct val="75000"/>
              <a:buBlip>
                <a:blip r:embed="rId5"/>
              </a:buBlip>
            </a:pPr>
            <a:r>
              <a:rPr lang="en-US" dirty="0"/>
              <a:t>The more blue is electron poor</a:t>
            </a:r>
          </a:p>
          <a:p>
            <a:pPr marL="285750" indent="-285750">
              <a:buSzPct val="75000"/>
              <a:buBlip>
                <a:blip r:embed="rId5"/>
              </a:buBlip>
            </a:pPr>
            <a:r>
              <a:rPr lang="en-US" dirty="0"/>
              <a:t>Water has more red over the O atom</a:t>
            </a:r>
          </a:p>
          <a:p>
            <a:pPr marL="285750" indent="-285750">
              <a:buSzPct val="75000"/>
              <a:buBlip>
                <a:blip r:embed="rId5"/>
              </a:buBlip>
            </a:pPr>
            <a:r>
              <a:rPr lang="en-US" dirty="0"/>
              <a:t>O is more electronegative(EN) than H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134440" y="2755444"/>
            <a:ext cx="4723810" cy="2775868"/>
            <a:chOff x="4134440" y="2709724"/>
            <a:chExt cx="4723810" cy="277586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4440" y="2709724"/>
              <a:ext cx="4723810" cy="255238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965888" y="5208593"/>
              <a:ext cx="31838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http://www.bpreid.com/3_bonding.php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214450" y="5549989"/>
            <a:ext cx="46586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SzPct val="75000"/>
              <a:buBlip>
                <a:blip r:embed="rId5"/>
              </a:buBlip>
            </a:pPr>
            <a:r>
              <a:rPr lang="en-US" dirty="0"/>
              <a:t>Unlike water, O</a:t>
            </a:r>
            <a:r>
              <a:rPr lang="en-US" baseline="-25000" dirty="0"/>
              <a:t>2</a:t>
            </a:r>
            <a:r>
              <a:rPr lang="en-US" dirty="0"/>
              <a:t> is nonpolar</a:t>
            </a:r>
          </a:p>
          <a:p>
            <a:pPr marL="285750" indent="-285750">
              <a:buSzPct val="75000"/>
              <a:buBlip>
                <a:blip r:embed="rId5"/>
              </a:buBlip>
            </a:pPr>
            <a:r>
              <a:rPr lang="en-US" dirty="0"/>
              <a:t>Surprisingly the </a:t>
            </a:r>
            <a:r>
              <a:rPr lang="en-US" dirty="0" err="1"/>
              <a:t>vdW</a:t>
            </a:r>
            <a:r>
              <a:rPr lang="en-US" dirty="0"/>
              <a:t> is nonzero at 1.36</a:t>
            </a:r>
          </a:p>
          <a:p>
            <a:pPr marL="285750" indent="-285750">
              <a:buSzPct val="75000"/>
              <a:buBlip>
                <a:blip r:embed="rId5"/>
              </a:buBlip>
            </a:pPr>
            <a:r>
              <a:rPr lang="en-US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49654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6552" y="101600"/>
            <a:ext cx="8290268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 err="1"/>
              <a:t>Polarizability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65058" y="1441649"/>
            <a:ext cx="8639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5000"/>
            </a:pPr>
            <a:endParaRPr lang="en-US" baseline="30000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It is due to </a:t>
            </a:r>
            <a:r>
              <a:rPr lang="en-US" dirty="0" err="1"/>
              <a:t>polarizability</a:t>
            </a:r>
            <a:r>
              <a:rPr lang="en-US" dirty="0"/>
              <a:t>: distortion of the electron cloud around the </a:t>
            </a:r>
          </a:p>
          <a:p>
            <a:r>
              <a:rPr lang="en-US" dirty="0"/>
              <a:t>     atom's nucleus as another atom or molecule approaches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21" y="2471352"/>
            <a:ext cx="2610194" cy="20947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5620" y="2600392"/>
            <a:ext cx="62030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Initially both O</a:t>
            </a:r>
            <a:r>
              <a:rPr lang="en-US" baseline="-25000" dirty="0"/>
              <a:t>2</a:t>
            </a:r>
            <a:r>
              <a:rPr lang="en-US" dirty="0"/>
              <a:t> molecules have the positive nucleus surrounded by a negative electron cloud</a:t>
            </a:r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As they “see” each other the electron clouds repulse each other leaving a slightly exposed nucleus</a:t>
            </a:r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This generates a short-lived or “induced” dipole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174" y="4584443"/>
            <a:ext cx="8639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The larger the electron cloud the more “spongy” the atom/molecule is</a:t>
            </a:r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This “sponginess” leads to a larger induced dipole and thereby makes the interactions stronger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740504" y="5838850"/>
            <a:ext cx="2618024" cy="918563"/>
            <a:chOff x="1567506" y="5875921"/>
            <a:chExt cx="2618024" cy="91856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12904" y="5875921"/>
              <a:ext cx="295422" cy="29640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567506" y="6455930"/>
              <a:ext cx="26180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He (0.0341 L</a:t>
              </a:r>
              <a:r>
                <a:rPr lang="en-US" sz="1600" baseline="30000" dirty="0"/>
                <a:t>2</a:t>
              </a:r>
              <a:r>
                <a:rPr lang="en-US" sz="1600" dirty="0"/>
                <a:t> </a:t>
              </a:r>
              <a:r>
                <a:rPr lang="en-US" sz="1600" dirty="0" err="1"/>
                <a:t>atm</a:t>
              </a:r>
              <a:r>
                <a:rPr lang="en-US" sz="1600" dirty="0"/>
                <a:t> / mol</a:t>
              </a:r>
              <a:r>
                <a:rPr lang="en-US" sz="1600" baseline="30000" dirty="0"/>
                <a:t>2</a:t>
              </a:r>
              <a:r>
                <a:rPr lang="en-US" sz="1600" dirty="0"/>
                <a:t>)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10611" y="5173950"/>
            <a:ext cx="2332690" cy="1587579"/>
            <a:chOff x="4837613" y="5211021"/>
            <a:chExt cx="2332690" cy="158757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1323" y="5211021"/>
              <a:ext cx="1477922" cy="147792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837613" y="6460046"/>
              <a:ext cx="23326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Ar</a:t>
              </a:r>
              <a:r>
                <a:rPr lang="en-US" sz="1600" dirty="0"/>
                <a:t> (3.59 L</a:t>
              </a:r>
              <a:r>
                <a:rPr lang="en-US" sz="1600" baseline="30000" dirty="0"/>
                <a:t>2</a:t>
              </a:r>
              <a:r>
                <a:rPr lang="en-US" sz="1600" dirty="0"/>
                <a:t> </a:t>
              </a:r>
              <a:r>
                <a:rPr lang="en-US" sz="1600" dirty="0" err="1"/>
                <a:t>atm</a:t>
              </a:r>
              <a:r>
                <a:rPr lang="en-US" sz="1600" dirty="0"/>
                <a:t> / mol</a:t>
              </a:r>
              <a:r>
                <a:rPr lang="en-US" sz="1600" baseline="30000" dirty="0"/>
                <a:t>2</a:t>
              </a:r>
              <a:r>
                <a:rPr lang="en-US" sz="160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762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Induced </a:t>
            </a:r>
            <a:r>
              <a:rPr lang="en-US" dirty="0" err="1"/>
              <a:t>Dipole↔Induced</a:t>
            </a:r>
            <a:r>
              <a:rPr lang="en-US" dirty="0"/>
              <a:t> Dipole IF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65058" y="1441649"/>
            <a:ext cx="863938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AKA van der Waals, London dispersion, or dispersion forces</a:t>
            </a:r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Repulsion between neighboring electron clouds induces a dipole</a:t>
            </a:r>
          </a:p>
          <a:p>
            <a:pPr>
              <a:buSzPct val="75000"/>
            </a:pPr>
            <a:endParaRPr lang="en-US" dirty="0"/>
          </a:p>
          <a:p>
            <a:pPr>
              <a:buSzPct val="75000"/>
            </a:pPr>
            <a:endParaRPr lang="en-US" dirty="0"/>
          </a:p>
          <a:p>
            <a:pPr>
              <a:buSzPct val="75000"/>
            </a:pPr>
            <a:endParaRPr lang="en-US" dirty="0"/>
          </a:p>
          <a:p>
            <a:pPr>
              <a:buSzPct val="75000"/>
            </a:pPr>
            <a:endParaRPr lang="en-US" dirty="0"/>
          </a:p>
          <a:p>
            <a:pPr>
              <a:buSzPct val="75000"/>
            </a:pPr>
            <a:endParaRPr lang="en-US" dirty="0"/>
          </a:p>
          <a:p>
            <a:pPr>
              <a:buSzPct val="75000"/>
            </a:pPr>
            <a:endParaRPr lang="en-US" dirty="0"/>
          </a:p>
          <a:p>
            <a:pPr>
              <a:buSzPct val="75000"/>
            </a:pPr>
            <a:endParaRPr lang="en-US" dirty="0"/>
          </a:p>
          <a:p>
            <a:pPr>
              <a:buSzPct val="75000"/>
            </a:pPr>
            <a:endParaRPr lang="en-US" dirty="0"/>
          </a:p>
          <a:p>
            <a:pPr>
              <a:buSzPct val="75000"/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The more polarizable the atom/molecule the larger the induced dipole</a:t>
            </a:r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The larger the induced dipole the stronger the IF between atoms/molecules</a:t>
            </a:r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This is the only type of force present in non-polar molecules</a:t>
            </a:r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However, all neutral atoms/molecules have this force it just tends to be weaker than all the other types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873" y="2292604"/>
            <a:ext cx="5961888" cy="20355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7775" y="5348087"/>
            <a:ext cx="6508376" cy="24588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48162" y="5604995"/>
            <a:ext cx="4791975" cy="245889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5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6552" y="101600"/>
            <a:ext cx="8290268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 err="1"/>
              <a:t>Dipole↔Dipole</a:t>
            </a:r>
            <a:r>
              <a:rPr lang="en-US" dirty="0"/>
              <a:t> IF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52214" y="1666647"/>
            <a:ext cx="385889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“dipole” meaning it’s a polar molecule</a:t>
            </a:r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Recall the overall dipole arrow from the methane trends</a:t>
            </a:r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This gives a distribution of charge </a:t>
            </a:r>
          </a:p>
          <a:p>
            <a:pPr marL="742950" lvl="1" indent="-285750">
              <a:buSzPct val="75000"/>
              <a:buBlip>
                <a:blip r:embed="rId2"/>
              </a:buBlip>
            </a:pPr>
            <a:r>
              <a:rPr lang="en-US" sz="1600" dirty="0"/>
              <a:t>Less EN side is partial (+)</a:t>
            </a:r>
          </a:p>
          <a:p>
            <a:pPr marL="742950" lvl="1" indent="-285750">
              <a:buSzPct val="75000"/>
              <a:buBlip>
                <a:blip r:embed="rId2"/>
              </a:buBlip>
            </a:pPr>
            <a:r>
              <a:rPr lang="en-US" sz="1600" dirty="0"/>
              <a:t>More EN side is partial (-)</a:t>
            </a:r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 err="1"/>
              <a:t>Dipole↔Dipole</a:t>
            </a:r>
            <a:r>
              <a:rPr lang="en-US" dirty="0"/>
              <a:t> example: water with water</a:t>
            </a:r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563" y="1300056"/>
            <a:ext cx="3598722" cy="454037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60719" y="4541652"/>
            <a:ext cx="2804184" cy="1112309"/>
            <a:chOff x="660827" y="4603124"/>
            <a:chExt cx="2804184" cy="1112309"/>
          </a:xfrm>
        </p:grpSpPr>
        <p:pic>
          <p:nvPicPr>
            <p:cNvPr id="23554" name="Picture 2" descr="http://www.mikeblaber.org/oldwine/chm1045/notes/Geometry/Polarity/dipol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827" y="4603124"/>
              <a:ext cx="2804184" cy="866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668511" y="5469212"/>
              <a:ext cx="27494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http://cationsanddogions.blogspot.com/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352213" y="5801460"/>
            <a:ext cx="85843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Comparison: </a:t>
            </a:r>
            <a:r>
              <a:rPr lang="en-US" dirty="0" err="1"/>
              <a:t>Dipole↔Dipole</a:t>
            </a:r>
            <a:r>
              <a:rPr lang="en-US" dirty="0"/>
              <a:t> &gt; Induced-dipole ↔Induced-dipole</a:t>
            </a:r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Where do you think </a:t>
            </a:r>
            <a:r>
              <a:rPr lang="en-US" dirty="0" err="1"/>
              <a:t>Dipole↔Induced-dipole</a:t>
            </a:r>
            <a:r>
              <a:rPr lang="en-US" dirty="0"/>
              <a:t> goes?</a:t>
            </a:r>
          </a:p>
          <a:p>
            <a:pPr>
              <a:buSzPct val="75000"/>
            </a:pPr>
            <a:r>
              <a:rPr lang="en-US" dirty="0"/>
              <a:t>	</a:t>
            </a:r>
            <a:r>
              <a:rPr lang="en-US" sz="1600" dirty="0"/>
              <a:t> </a:t>
            </a:r>
            <a:r>
              <a:rPr lang="en-US" sz="1600" dirty="0" err="1"/>
              <a:t>Dipole↔Dipole</a:t>
            </a:r>
            <a:r>
              <a:rPr lang="en-US" sz="1600" dirty="0"/>
              <a:t> &gt; </a:t>
            </a:r>
            <a:r>
              <a:rPr lang="en-US" sz="1600" dirty="0" err="1"/>
              <a:t>Dipole↔Induced-dipole</a:t>
            </a:r>
            <a:r>
              <a:rPr lang="en-US" sz="1600" dirty="0"/>
              <a:t> &gt; Induced-dipole ↔Induced-dipole</a:t>
            </a:r>
          </a:p>
          <a:p>
            <a:pPr marL="285750" indent="-285750">
              <a:buSzPct val="75000"/>
              <a:buBlip>
                <a:blip r:embed="rId2"/>
              </a:buBlip>
            </a:pPr>
            <a:endParaRPr lang="en-US" dirty="0"/>
          </a:p>
          <a:p>
            <a:pPr>
              <a:buSzPct val="75000"/>
            </a:pPr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194619" y="5028820"/>
            <a:ext cx="155214" cy="28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1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56552" y="101600"/>
            <a:ext cx="8290268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Hydrogen Bonding IF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2213" y="1820327"/>
            <a:ext cx="43196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Most powerful dipole-dipole</a:t>
            </a:r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Occurs between molecules possessing H and either O, N, or F</a:t>
            </a:r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Examples: H</a:t>
            </a:r>
            <a:r>
              <a:rPr lang="en-US" baseline="-25000" dirty="0"/>
              <a:t>2</a:t>
            </a:r>
            <a:r>
              <a:rPr lang="en-US" dirty="0"/>
              <a:t>O↔H</a:t>
            </a:r>
            <a:r>
              <a:rPr lang="en-US" baseline="-25000" dirty="0"/>
              <a:t>2</a:t>
            </a:r>
            <a:r>
              <a:rPr lang="en-US" dirty="0"/>
              <a:t>O, NH</a:t>
            </a:r>
            <a:r>
              <a:rPr lang="en-US" baseline="-25000" dirty="0"/>
              <a:t>3</a:t>
            </a:r>
            <a:r>
              <a:rPr lang="en-US" dirty="0"/>
              <a:t> ↔ NH</a:t>
            </a:r>
            <a:r>
              <a:rPr lang="en-US" baseline="-25000" dirty="0"/>
              <a:t>3</a:t>
            </a:r>
            <a:r>
              <a:rPr lang="en-US" dirty="0"/>
              <a:t>, and HF ↔ HF</a:t>
            </a:r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Generated by the close proximity of the lone pairs from the very EN atoms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2216" y="4302438"/>
            <a:ext cx="849460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The strength of this force leads to a number of interesting properties:</a:t>
            </a:r>
          </a:p>
          <a:p>
            <a:pPr marL="742950" lvl="1" indent="-285750">
              <a:buSzPct val="75000"/>
              <a:buBlip>
                <a:blip r:embed="rId2"/>
              </a:buBlip>
            </a:pPr>
            <a:r>
              <a:rPr lang="en-US" sz="1600" dirty="0"/>
              <a:t>High boiling point of water</a:t>
            </a:r>
          </a:p>
          <a:p>
            <a:pPr marL="742950" lvl="1" indent="-285750">
              <a:buSzPct val="75000"/>
              <a:buBlip>
                <a:blip r:embed="rId2"/>
              </a:buBlip>
            </a:pPr>
            <a:r>
              <a:rPr lang="en-US" sz="1600" dirty="0"/>
              <a:t>Double helix formation of DNA</a:t>
            </a:r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What we have so far: H-bonding &gt; </a:t>
            </a:r>
            <a:r>
              <a:rPr lang="en-US" dirty="0" err="1"/>
              <a:t>Dipole↔Dipole</a:t>
            </a:r>
            <a:r>
              <a:rPr lang="en-US" dirty="0"/>
              <a:t> &gt; Dipole ↔Induced-dipole &gt; Induced-dipole ↔Induced-dipole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183" y="1679107"/>
            <a:ext cx="3589698" cy="221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9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28" y="1853515"/>
            <a:ext cx="9045146" cy="49303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72321" y="3803740"/>
            <a:ext cx="57993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 Molecular Comparison of Gases, Liquids, and Solids</a:t>
            </a:r>
          </a:p>
        </p:txBody>
      </p:sp>
      <p:sp>
        <p:nvSpPr>
          <p:cNvPr id="3" name="Rectangle 2"/>
          <p:cNvSpPr/>
          <p:nvPr/>
        </p:nvSpPr>
        <p:spPr>
          <a:xfrm>
            <a:off x="49428" y="61783"/>
            <a:ext cx="9045146" cy="16434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Section 11.1</a:t>
            </a:r>
          </a:p>
        </p:txBody>
      </p:sp>
    </p:spTree>
    <p:extLst>
      <p:ext uri="{BB962C8B-B14F-4D97-AF65-F5344CB8AC3E}">
        <p14:creationId xmlns:p14="http://schemas.microsoft.com/office/powerpoint/2010/main" val="2230888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6552" y="101600"/>
            <a:ext cx="8290268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 err="1"/>
              <a:t>Ion↔Dipole</a:t>
            </a:r>
            <a:r>
              <a:rPr lang="en-US" dirty="0"/>
              <a:t> IF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39081" y="1483441"/>
            <a:ext cx="2063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A. Na</a:t>
            </a:r>
            <a:r>
              <a:rPr lang="en-US" baseline="30000" dirty="0"/>
              <a:t>+</a:t>
            </a:r>
            <a:r>
              <a:rPr lang="en-US" dirty="0"/>
              <a:t>↔O-atom</a:t>
            </a:r>
          </a:p>
        </p:txBody>
      </p:sp>
      <p:sp>
        <p:nvSpPr>
          <p:cNvPr id="6" name="Rectangle 5"/>
          <p:cNvSpPr/>
          <p:nvPr/>
        </p:nvSpPr>
        <p:spPr>
          <a:xfrm>
            <a:off x="714367" y="1409299"/>
            <a:ext cx="2938625" cy="502857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9759" y="4094835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B. Cl</a:t>
            </a:r>
            <a:r>
              <a:rPr lang="en-US" baseline="30000" dirty="0"/>
              <a:t>─</a:t>
            </a:r>
            <a:r>
              <a:rPr lang="en-US" dirty="0"/>
              <a:t>↔ H-atom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7671" y="1483441"/>
            <a:ext cx="477393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Occur between an ion and a polar molecule</a:t>
            </a:r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The attractive forces between oppositely charged species forms the interaction</a:t>
            </a:r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To the left we have </a:t>
            </a:r>
            <a:r>
              <a:rPr lang="en-US" dirty="0" err="1"/>
              <a:t>NaCl</a:t>
            </a:r>
            <a:r>
              <a:rPr lang="en-US" dirty="0"/>
              <a:t> in water</a:t>
            </a:r>
          </a:p>
          <a:p>
            <a:pPr marL="742950" lvl="1" indent="-285750">
              <a:buSzPct val="75000"/>
              <a:buBlip>
                <a:blip r:embed="rId2"/>
              </a:buBlip>
            </a:pPr>
            <a:r>
              <a:rPr lang="en-US" sz="1600" dirty="0"/>
              <a:t>For A. the positive Na+ ion interacts with the partial negative on the O-atom</a:t>
            </a:r>
          </a:p>
          <a:p>
            <a:pPr marL="742950" lvl="1" indent="-285750">
              <a:buSzPct val="75000"/>
              <a:buBlip>
                <a:blip r:embed="rId2"/>
              </a:buBlip>
            </a:pPr>
            <a:r>
              <a:rPr lang="en-US" sz="1600" dirty="0"/>
              <a:t>For B. the negative Cl- ion interacts with the partial positive on the H-atoms</a:t>
            </a:r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Overall the higher the charge as well as the larger the dipole on the polar molecule will lead to a stronger intermolecular force</a:t>
            </a:r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Now we have:  </a:t>
            </a:r>
            <a:r>
              <a:rPr lang="en-US" dirty="0" err="1"/>
              <a:t>Ion↔Dipole</a:t>
            </a:r>
            <a:r>
              <a:rPr lang="en-US" dirty="0"/>
              <a:t> &gt; H-bonding &gt; </a:t>
            </a:r>
            <a:r>
              <a:rPr lang="en-US" dirty="0" err="1"/>
              <a:t>Dipole↔Dipole</a:t>
            </a:r>
            <a:r>
              <a:rPr lang="en-US" dirty="0"/>
              <a:t> &gt; </a:t>
            </a:r>
            <a:r>
              <a:rPr lang="en-US" dirty="0" err="1"/>
              <a:t>Dipole↔Induced-dipole</a:t>
            </a:r>
            <a:r>
              <a:rPr lang="en-US" dirty="0"/>
              <a:t> &gt; Induced-dipole ↔Induced-dipole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32" y="1873536"/>
            <a:ext cx="1891683" cy="1985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158" y="4451810"/>
            <a:ext cx="1886628" cy="197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8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6552" y="101600"/>
            <a:ext cx="8290268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Non-Polar vs. Polar and IF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948310" y="1626971"/>
            <a:ext cx="3898510" cy="4720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2214" y="1820327"/>
            <a:ext cx="38588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75000"/>
            </a:pPr>
            <a:r>
              <a:rPr lang="en-US" sz="2400" b="1" dirty="0"/>
              <a:t>Non Polar Molecules</a:t>
            </a:r>
          </a:p>
          <a:p>
            <a:pPr>
              <a:buSzPct val="75000"/>
            </a:pPr>
            <a:endParaRPr lang="en-US" sz="2400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Have same molecular &amp; electronic geometries</a:t>
            </a:r>
          </a:p>
          <a:p>
            <a:pPr>
              <a:buSzPct val="75000"/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Are completely symmetric</a:t>
            </a:r>
          </a:p>
          <a:p>
            <a:pPr>
              <a:buSzPct val="75000"/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May possess polar bonds (e.g. CCl</a:t>
            </a:r>
            <a:r>
              <a:rPr lang="en-US" baseline="-25000" dirty="0"/>
              <a:t>4</a:t>
            </a:r>
            <a:r>
              <a:rPr lang="en-US" dirty="0"/>
              <a:t>)</a:t>
            </a:r>
          </a:p>
          <a:p>
            <a:pPr marL="285750" indent="-285750">
              <a:buSzPct val="75000"/>
              <a:buBlip>
                <a:blip r:embed="rId2"/>
              </a:buBlip>
            </a:pPr>
            <a:endParaRPr lang="en-US" baseline="-25000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>
                <a:solidFill>
                  <a:srgbClr val="FF0000"/>
                </a:solidFill>
              </a:rPr>
              <a:t>Only experience dispersion forces</a:t>
            </a:r>
          </a:p>
          <a:p>
            <a:endParaRPr lang="en-US" baseline="-25000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07119" y="1823973"/>
            <a:ext cx="385889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75000"/>
            </a:pPr>
            <a:r>
              <a:rPr lang="en-US" sz="2400" b="1" dirty="0"/>
              <a:t>Polar Molecules</a:t>
            </a:r>
          </a:p>
          <a:p>
            <a:pPr>
              <a:buSzPct val="75000"/>
            </a:pPr>
            <a:endParaRPr lang="en-US" sz="2400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May the same (CH</a:t>
            </a:r>
            <a:r>
              <a:rPr lang="en-US" baseline="-25000" dirty="0"/>
              <a:t>3</a:t>
            </a:r>
            <a:r>
              <a:rPr lang="en-US" dirty="0"/>
              <a:t>Cl) or different (NH</a:t>
            </a:r>
            <a:r>
              <a:rPr lang="en-US" baseline="-25000" dirty="0"/>
              <a:t>3</a:t>
            </a:r>
            <a:r>
              <a:rPr lang="en-US" dirty="0"/>
              <a:t>) molecular &amp; electronic geometries</a:t>
            </a:r>
          </a:p>
          <a:p>
            <a:pPr>
              <a:buSzPct val="75000"/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May have lone pairs on the central atom (e.g. H</a:t>
            </a:r>
            <a:r>
              <a:rPr lang="en-US" baseline="-25000" dirty="0"/>
              <a:t>2</a:t>
            </a:r>
            <a:r>
              <a:rPr lang="en-US" dirty="0"/>
              <a:t>O)</a:t>
            </a:r>
          </a:p>
          <a:p>
            <a:pPr>
              <a:buSzPct val="75000"/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Are not completely symmetric</a:t>
            </a:r>
          </a:p>
          <a:p>
            <a:pPr marL="285750" indent="-285750">
              <a:buSzPct val="75000"/>
              <a:buBlip>
                <a:blip r:embed="rId2"/>
              </a:buBlip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Must possess polar bonds</a:t>
            </a:r>
          </a:p>
          <a:p>
            <a:pPr marL="285750" indent="-285750">
              <a:buSzPct val="75000"/>
              <a:buBlip>
                <a:blip r:embed="rId2"/>
              </a:buBlip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>
                <a:solidFill>
                  <a:srgbClr val="FF0000"/>
                </a:solidFill>
              </a:rPr>
              <a:t>Experience at least dipole-dipole interactions</a:t>
            </a:r>
            <a:endParaRPr lang="en-US" baseline="-25000" dirty="0">
              <a:solidFill>
                <a:srgbClr val="FF0000"/>
              </a:solidFill>
            </a:endParaRPr>
          </a:p>
          <a:p>
            <a:endParaRPr lang="en-US" baseline="-25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26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3840" y="101600"/>
            <a:ext cx="8663940" cy="9906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Comparing Intermolecular Forces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11_14_Figure.jpg"/>
          <p:cNvPicPr>
            <a:picLocks noChangeAspect="1"/>
          </p:cNvPicPr>
          <p:nvPr/>
        </p:nvPicPr>
        <p:blipFill>
          <a:blip r:embed="rId2"/>
          <a:srcRect b="2546"/>
          <a:stretch>
            <a:fillRect/>
          </a:stretch>
        </p:blipFill>
        <p:spPr>
          <a:xfrm>
            <a:off x="1708404" y="1364644"/>
            <a:ext cx="5727192" cy="500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4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6552" y="101600"/>
            <a:ext cx="8290268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Name the strongest IF in: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57237" y="212369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baseline="-25000" dirty="0"/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0302" y="4011769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</a:t>
            </a:r>
            <a:r>
              <a:rPr lang="en-US" baseline="-25000" dirty="0"/>
              <a:t>3</a:t>
            </a:r>
            <a:r>
              <a:rPr lang="en-US" dirty="0"/>
              <a:t>OH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3495" y="5819376"/>
            <a:ext cx="146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CsBr</a:t>
            </a:r>
            <a:r>
              <a:rPr lang="en-US" dirty="0"/>
              <a:t> in 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08961" y="1436916"/>
            <a:ext cx="5341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Polar(P)/Nonpolar(NP)                      Strongest IF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64997" y="2139629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21912" y="4009835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17112" y="5819585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Ionic/P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27222" y="2139629"/>
            <a:ext cx="204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Dispersion forces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60597" y="4016054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H-bonding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89172" y="5825804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Ion-dipole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987540" y="6274200"/>
            <a:ext cx="1996567" cy="499872"/>
            <a:chOff x="6987540" y="6274200"/>
            <a:chExt cx="1996567" cy="4998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7540" y="6274200"/>
              <a:ext cx="1371600" cy="49987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466016" y="6363804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X 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858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28" y="1853515"/>
            <a:ext cx="9045146" cy="49303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020038" y="3427423"/>
            <a:ext cx="51280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Select Properties of Liquids</a:t>
            </a:r>
          </a:p>
        </p:txBody>
      </p:sp>
      <p:sp>
        <p:nvSpPr>
          <p:cNvPr id="3" name="Rectangle 2"/>
          <p:cNvSpPr/>
          <p:nvPr/>
        </p:nvSpPr>
        <p:spPr>
          <a:xfrm>
            <a:off x="49428" y="61783"/>
            <a:ext cx="9045146" cy="16434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Section 11.3</a:t>
            </a:r>
          </a:p>
        </p:txBody>
      </p:sp>
    </p:spTree>
    <p:extLst>
      <p:ext uri="{BB962C8B-B14F-4D97-AF65-F5344CB8AC3E}">
        <p14:creationId xmlns:p14="http://schemas.microsoft.com/office/powerpoint/2010/main" val="471768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Surface Tension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114802" y="2260939"/>
            <a:ext cx="49385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 err="1"/>
              <a:t>Defn</a:t>
            </a:r>
            <a:r>
              <a:rPr lang="en-US" dirty="0"/>
              <a:t>: amount of energy needed to separate atoms/molecules at the surface of a liquid</a:t>
            </a:r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A cold needle even if it is more dense than water will float on the surface</a:t>
            </a:r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When we heat the needle up it will sink as it has the energy to break the Ifs between the atoms/molecules</a:t>
            </a:r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For water this occurs due to the strength of the H-bonds between molecules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78602" y="2347221"/>
            <a:ext cx="3903682" cy="2604650"/>
            <a:chOff x="99907" y="2087724"/>
            <a:chExt cx="3903682" cy="26046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214" y="2087724"/>
              <a:ext cx="3348682" cy="235842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99907" y="4446153"/>
              <a:ext cx="390368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/>
                <a:t>http://commons.wikimedia.org/wiki/File.Aguja_tens_sup.jpg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582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Meniscus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7500" y="2149375"/>
            <a:ext cx="493858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 err="1"/>
              <a:t>Defn</a:t>
            </a:r>
            <a:r>
              <a:rPr lang="en-US" dirty="0"/>
              <a:t>: curve of the top of a liquid when in a container</a:t>
            </a:r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Results from forces between the liquid molecules with themselves and liquid molecules with the container</a:t>
            </a:r>
          </a:p>
          <a:p>
            <a:pPr marL="742950" lvl="1" indent="-285750">
              <a:buSzPct val="75000"/>
              <a:buBlip>
                <a:blip r:embed="rId2"/>
              </a:buBlip>
            </a:pPr>
            <a:r>
              <a:rPr lang="en-US" sz="1600" dirty="0"/>
              <a:t>Cohesive forces: occur between the same molecules (right: H</a:t>
            </a:r>
            <a:r>
              <a:rPr lang="en-US" sz="1600" baseline="-25000" dirty="0"/>
              <a:t>2</a:t>
            </a:r>
            <a:r>
              <a:rPr lang="en-US" sz="1600" dirty="0"/>
              <a:t>O with H</a:t>
            </a:r>
            <a:r>
              <a:rPr lang="en-US" sz="1600" baseline="-25000" dirty="0"/>
              <a:t>2</a:t>
            </a:r>
            <a:r>
              <a:rPr lang="en-US" sz="1600" dirty="0"/>
              <a:t>O and left: Hg</a:t>
            </a:r>
            <a:r>
              <a:rPr lang="en-US" sz="1600" baseline="-25000" dirty="0"/>
              <a:t>2</a:t>
            </a:r>
            <a:r>
              <a:rPr lang="en-US" sz="1600" dirty="0"/>
              <a:t> with Hg</a:t>
            </a:r>
            <a:r>
              <a:rPr lang="en-US" sz="1600" baseline="-25000" dirty="0"/>
              <a:t>2</a:t>
            </a:r>
          </a:p>
          <a:p>
            <a:pPr marL="742950" lvl="1" indent="-285750">
              <a:buSzPct val="75000"/>
              <a:buBlip>
                <a:blip r:embed="rId2"/>
              </a:buBlip>
            </a:pPr>
            <a:r>
              <a:rPr lang="en-US" sz="1600" dirty="0"/>
              <a:t>Adhesive forces: occur between different molecules (left: H</a:t>
            </a:r>
            <a:r>
              <a:rPr lang="en-US" sz="1600" baseline="-25000" dirty="0"/>
              <a:t>2</a:t>
            </a:r>
            <a:r>
              <a:rPr lang="en-US" sz="1600" dirty="0"/>
              <a:t>O with glass and right: Hg</a:t>
            </a:r>
            <a:r>
              <a:rPr lang="en-US" sz="1600" baseline="-25000" dirty="0"/>
              <a:t>2</a:t>
            </a:r>
            <a:r>
              <a:rPr lang="en-US" sz="1600" dirty="0"/>
              <a:t> with glass)</a:t>
            </a:r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The larger the difference in these two forces the more distinct the curve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425052" y="1453164"/>
            <a:ext cx="3541834" cy="4853364"/>
            <a:chOff x="612241" y="1581316"/>
            <a:chExt cx="3541834" cy="4853364"/>
          </a:xfrm>
        </p:grpSpPr>
        <p:sp>
          <p:nvSpPr>
            <p:cNvPr id="7" name="Rectangle 6"/>
            <p:cNvSpPr/>
            <p:nvPr/>
          </p:nvSpPr>
          <p:spPr>
            <a:xfrm>
              <a:off x="612241" y="6188459"/>
              <a:ext cx="354183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/>
                <a:t>www.photoshelter.com/image/10000PEyxG9NfTYA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450" y="1581316"/>
              <a:ext cx="3179986" cy="45970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541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Capillary Action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5058" y="1441649"/>
            <a:ext cx="863938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 err="1"/>
              <a:t>Defn</a:t>
            </a:r>
            <a:r>
              <a:rPr lang="en-US" dirty="0"/>
              <a:t>: rise of a liquid up a narrow tube</a:t>
            </a:r>
          </a:p>
          <a:p>
            <a:pPr>
              <a:buSzPct val="75000"/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endParaRPr lang="en-US" dirty="0"/>
          </a:p>
          <a:p>
            <a:pPr>
              <a:buSzPct val="75000"/>
            </a:pPr>
            <a:endParaRPr lang="en-US" dirty="0"/>
          </a:p>
          <a:p>
            <a:pPr>
              <a:buSzPct val="75000"/>
            </a:pPr>
            <a:endParaRPr lang="en-US" dirty="0"/>
          </a:p>
          <a:p>
            <a:pPr>
              <a:buSzPct val="75000"/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endParaRPr lang="en-US" dirty="0"/>
          </a:p>
          <a:p>
            <a:pPr>
              <a:buSzPct val="75000"/>
            </a:pPr>
            <a:endParaRPr lang="en-US" dirty="0"/>
          </a:p>
          <a:p>
            <a:pPr>
              <a:buSzPct val="75000"/>
            </a:pPr>
            <a:endParaRPr lang="en-US" dirty="0"/>
          </a:p>
          <a:p>
            <a:pPr>
              <a:buSzPct val="75000"/>
            </a:pPr>
            <a:endParaRPr lang="en-US" dirty="0"/>
          </a:p>
          <a:p>
            <a:pPr>
              <a:buSzPct val="75000"/>
            </a:pPr>
            <a:endParaRPr lang="en-US" dirty="0"/>
          </a:p>
          <a:p>
            <a:pPr>
              <a:buSzPct val="75000"/>
            </a:pPr>
            <a:endParaRPr lang="en-US" dirty="0"/>
          </a:p>
          <a:p>
            <a:pPr>
              <a:buSzPct val="75000"/>
            </a:pPr>
            <a:endParaRPr lang="en-US" dirty="0"/>
          </a:p>
          <a:p>
            <a:pPr>
              <a:buSzPct val="75000"/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As with meniscus it results from forces between molecules</a:t>
            </a:r>
          </a:p>
          <a:p>
            <a:pPr marL="742950" lvl="1" indent="-285750">
              <a:buSzPct val="75000"/>
              <a:buBlip>
                <a:blip r:embed="rId2"/>
              </a:buBlip>
            </a:pPr>
            <a:r>
              <a:rPr lang="en-US" sz="1600" dirty="0"/>
              <a:t>Cohesive forces between liquid molecules</a:t>
            </a:r>
          </a:p>
          <a:p>
            <a:pPr marL="742950" lvl="1" indent="-285750">
              <a:buSzPct val="75000"/>
              <a:buBlip>
                <a:blip r:embed="rId2"/>
              </a:buBlip>
            </a:pPr>
            <a:r>
              <a:rPr lang="en-US" sz="1600" dirty="0"/>
              <a:t>Adhesive forces between liquid and solid molecules</a:t>
            </a: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Real life example: it is how plants get their water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145295" y="1890582"/>
            <a:ext cx="4977645" cy="3622592"/>
            <a:chOff x="2145295" y="1890582"/>
            <a:chExt cx="4977645" cy="362259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7177" y="1890582"/>
              <a:ext cx="4481385" cy="336103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145295" y="5236175"/>
              <a:ext cx="49776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www.candle-licious.com/page/C/PROD/Flameless/ReedDiffuser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734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Viscosity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03589" y="1954831"/>
            <a:ext cx="49385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 err="1"/>
              <a:t>Defn</a:t>
            </a:r>
            <a:r>
              <a:rPr lang="en-US" dirty="0"/>
              <a:t>: the resistance by a liquid to flow</a:t>
            </a:r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Molasses is very thick and doesn’t want to flow due to the larger number of OH groups on each molecule making multiple </a:t>
            </a:r>
            <a:r>
              <a:rPr lang="en-US" dirty="0" err="1"/>
              <a:t>Hbonds</a:t>
            </a:r>
            <a:r>
              <a:rPr lang="en-US" dirty="0"/>
              <a:t> with their neighbors</a:t>
            </a:r>
          </a:p>
          <a:p>
            <a:pPr marL="285750" indent="-285750">
              <a:buSzPct val="75000"/>
              <a:buBlip>
                <a:blip r:embed="rId2"/>
              </a:buBlip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endParaRPr lang="en-US" dirty="0"/>
          </a:p>
          <a:p>
            <a:pPr>
              <a:buSzPct val="75000"/>
            </a:pPr>
            <a:endParaRPr lang="en-US" dirty="0"/>
          </a:p>
          <a:p>
            <a:pPr>
              <a:buSzPct val="75000"/>
            </a:pPr>
            <a:endParaRPr lang="en-US" dirty="0"/>
          </a:p>
          <a:p>
            <a:pPr>
              <a:buSzPct val="75000"/>
            </a:pPr>
            <a:endParaRPr lang="en-US" dirty="0"/>
          </a:p>
          <a:p>
            <a:pPr>
              <a:buSzPct val="75000"/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As was the case with surface tension, heating up the container will break the intermolecular forces and cause it to flow over our pancakes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69555" y="2413042"/>
            <a:ext cx="3246287" cy="3115577"/>
            <a:chOff x="469555" y="2474827"/>
            <a:chExt cx="3246287" cy="3115577"/>
          </a:xfrm>
        </p:grpSpPr>
        <p:sp>
          <p:nvSpPr>
            <p:cNvPr id="7" name="TextBox 6"/>
            <p:cNvSpPr txBox="1"/>
            <p:nvPr/>
          </p:nvSpPr>
          <p:spPr>
            <a:xfrm>
              <a:off x="556054" y="5313405"/>
              <a:ext cx="30556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syntheticlubricants.ca/Pics/viscosity.gif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555" y="2474827"/>
              <a:ext cx="3246287" cy="2838578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5135358" y="3448131"/>
            <a:ext cx="2484976" cy="1442242"/>
            <a:chOff x="5135358" y="3793911"/>
            <a:chExt cx="2484976" cy="1442242"/>
          </a:xfrm>
        </p:grpSpPr>
        <p:pic>
          <p:nvPicPr>
            <p:cNvPr id="25602" name="Picture 2" descr="Skeletal formula of sucros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4514" y="3793911"/>
              <a:ext cx="2251559" cy="1226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135358" y="4989932"/>
              <a:ext cx="24849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https://en.wikipedia.org/wiki/Sucrose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1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0590" y="2066350"/>
            <a:ext cx="779066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The stronger the IF: </a:t>
            </a:r>
          </a:p>
          <a:p>
            <a:pPr marL="742950" lvl="1" indent="-285750">
              <a:buSzPct val="75000"/>
              <a:buBlip>
                <a:blip r:embed="rId2"/>
              </a:buBlip>
            </a:pPr>
            <a:r>
              <a:rPr lang="en-US" sz="1600" dirty="0"/>
              <a:t>The larger the surface tension</a:t>
            </a:r>
            <a:endParaRPr lang="en-US" sz="1600" baseline="-25000" dirty="0"/>
          </a:p>
          <a:p>
            <a:pPr marL="742950" lvl="1" indent="-285750">
              <a:buSzPct val="75000"/>
              <a:buBlip>
                <a:blip r:embed="rId2"/>
              </a:buBlip>
            </a:pPr>
            <a:r>
              <a:rPr lang="en-US" sz="1600" dirty="0"/>
              <a:t>The greater the viscosity</a:t>
            </a:r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Relating this to one of the last </a:t>
            </a:r>
            <a:r>
              <a:rPr lang="en-US" dirty="0" err="1"/>
              <a:t>Kahoot</a:t>
            </a:r>
            <a:r>
              <a:rPr lang="en-US" dirty="0"/>
              <a:t>! questions - which compound has the largest intermolecular force?</a:t>
            </a:r>
          </a:p>
          <a:p>
            <a:pPr marL="285750" indent="-285750">
              <a:buSzPct val="75000"/>
              <a:buBlip>
                <a:blip r:embed="rId2"/>
              </a:buBlip>
            </a:pPr>
            <a:endParaRPr lang="en-US" dirty="0"/>
          </a:p>
          <a:p>
            <a:pPr>
              <a:buSzPct val="75000"/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endParaRPr lang="en-US" dirty="0"/>
          </a:p>
          <a:p>
            <a:pPr lvl="1">
              <a:buSzPct val="75000"/>
            </a:pPr>
            <a:r>
              <a:rPr lang="en-US" sz="1600" dirty="0"/>
              <a:t>Hence:</a:t>
            </a:r>
          </a:p>
          <a:p>
            <a:pPr marL="742950" lvl="1" indent="-285750">
              <a:buSzPct val="75000"/>
              <a:buBlip>
                <a:blip r:embed="rId2"/>
              </a:buBlip>
            </a:pPr>
            <a:r>
              <a:rPr lang="en-US" sz="1600" dirty="0"/>
              <a:t>H</a:t>
            </a:r>
            <a:r>
              <a:rPr lang="en-US" sz="1600" baseline="-25000" dirty="0"/>
              <a:t>2</a:t>
            </a:r>
            <a:r>
              <a:rPr lang="en-US" sz="1600" dirty="0"/>
              <a:t>S will have the largest surface tension and the greatest viscosity</a:t>
            </a:r>
          </a:p>
          <a:p>
            <a:pPr marL="742950" lvl="1" indent="-285750">
              <a:buSzPct val="75000"/>
              <a:buBlip>
                <a:blip r:embed="rId2"/>
              </a:buBlip>
            </a:pPr>
            <a:r>
              <a:rPr lang="en-US" sz="1600" dirty="0"/>
              <a:t>If we rank them in order from lowest to highest viscosity:</a:t>
            </a:r>
          </a:p>
          <a:p>
            <a:pPr lvl="1">
              <a:buSzPct val="75000"/>
            </a:pPr>
            <a:r>
              <a:rPr lang="en-US" sz="1600" dirty="0"/>
              <a:t>  				Ne &lt; CCl</a:t>
            </a:r>
            <a:r>
              <a:rPr lang="en-US" sz="1600" baseline="-25000" dirty="0"/>
              <a:t>4</a:t>
            </a:r>
            <a:r>
              <a:rPr lang="en-US" sz="1600" dirty="0"/>
              <a:t> &lt; NO &lt; H</a:t>
            </a:r>
            <a:r>
              <a:rPr lang="en-US" sz="1600" baseline="-25000" dirty="0"/>
              <a:t>2</a:t>
            </a:r>
            <a:r>
              <a:rPr lang="en-US" sz="1600" dirty="0"/>
              <a:t>S</a:t>
            </a: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Properties of Liquids &amp; IFs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872457" y="3604900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S 		CCl</a:t>
            </a:r>
            <a:r>
              <a:rPr lang="en-US" baseline="-25000" dirty="0"/>
              <a:t>4</a:t>
            </a:r>
            <a:r>
              <a:rPr lang="en-US" dirty="0"/>
              <a:t>	Ne		NO</a:t>
            </a:r>
          </a:p>
        </p:txBody>
      </p:sp>
      <p:sp>
        <p:nvSpPr>
          <p:cNvPr id="5" name="Rectangle 4"/>
          <p:cNvSpPr/>
          <p:nvPr/>
        </p:nvSpPr>
        <p:spPr>
          <a:xfrm>
            <a:off x="2813507" y="3595465"/>
            <a:ext cx="631370" cy="40743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987540" y="6274200"/>
            <a:ext cx="1996567" cy="499872"/>
            <a:chOff x="6987540" y="6274200"/>
            <a:chExt cx="1996567" cy="4998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7540" y="6274200"/>
              <a:ext cx="1371600" cy="49987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466016" y="6363804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X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49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6552" y="101600"/>
            <a:ext cx="7997959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Differences in the States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11_01_Table.jpg"/>
          <p:cNvPicPr>
            <a:picLocks noChangeAspect="1"/>
          </p:cNvPicPr>
          <p:nvPr/>
        </p:nvPicPr>
        <p:blipFill>
          <a:blip r:embed="rId2"/>
          <a:srcRect b="2546"/>
          <a:stretch>
            <a:fillRect/>
          </a:stretch>
        </p:blipFill>
        <p:spPr>
          <a:xfrm>
            <a:off x="1503991" y="1308101"/>
            <a:ext cx="6136017" cy="526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232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28" y="1853515"/>
            <a:ext cx="9045146" cy="49303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44422" y="3427423"/>
            <a:ext cx="5128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Phase Changes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9428" y="61783"/>
            <a:ext cx="9045146" cy="16434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Section 11.4</a:t>
            </a:r>
          </a:p>
        </p:txBody>
      </p:sp>
    </p:spTree>
    <p:extLst>
      <p:ext uri="{BB962C8B-B14F-4D97-AF65-F5344CB8AC3E}">
        <p14:creationId xmlns:p14="http://schemas.microsoft.com/office/powerpoint/2010/main" val="29316917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Energy &amp; Phase Changes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11_20_Figure.jpg"/>
          <p:cNvPicPr>
            <a:picLocks noChangeAspect="1"/>
          </p:cNvPicPr>
          <p:nvPr/>
        </p:nvPicPr>
        <p:blipFill>
          <a:blip r:embed="rId2"/>
          <a:srcRect b="2546"/>
          <a:stretch>
            <a:fillRect/>
          </a:stretch>
        </p:blipFill>
        <p:spPr>
          <a:xfrm>
            <a:off x="252760" y="1773936"/>
            <a:ext cx="4566353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82526" y="1945907"/>
            <a:ext cx="426147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dirty="0"/>
          </a:p>
          <a:p>
            <a:endParaRPr lang="en-US" altLang="en-US" dirty="0"/>
          </a:p>
          <a:p>
            <a:pPr marL="285750" indent="-285750">
              <a:buSzPct val="75000"/>
              <a:buBlip>
                <a:blip r:embed="rId3"/>
              </a:buBlip>
            </a:pPr>
            <a:r>
              <a:rPr lang="en-US" altLang="en-US" dirty="0"/>
              <a:t>Conversion from one state of matter to another is called a </a:t>
            </a:r>
            <a:r>
              <a:rPr lang="en-US" altLang="en-US" b="1" dirty="0"/>
              <a:t>phase change</a:t>
            </a:r>
            <a:r>
              <a:rPr lang="en-US" altLang="en-US" dirty="0"/>
              <a:t>.</a:t>
            </a:r>
          </a:p>
          <a:p>
            <a:pPr marL="285750" indent="-285750">
              <a:buSzPct val="75000"/>
              <a:buBlip>
                <a:blip r:embed="rId3"/>
              </a:buBlip>
            </a:pPr>
            <a:endParaRPr lang="en-US" altLang="en-US" dirty="0"/>
          </a:p>
          <a:p>
            <a:pPr marL="285750" indent="-285750">
              <a:buSzPct val="75000"/>
              <a:buBlip>
                <a:blip r:embed="rId3"/>
              </a:buBlip>
            </a:pPr>
            <a:r>
              <a:rPr lang="en-US" altLang="en-US" dirty="0"/>
              <a:t>Energy is either added or released in a phase change.</a:t>
            </a:r>
          </a:p>
          <a:p>
            <a:pPr marL="285750" indent="-285750">
              <a:buSzPct val="75000"/>
              <a:buBlip>
                <a:blip r:embed="rId3"/>
              </a:buBlip>
            </a:pPr>
            <a:endParaRPr lang="en-US" altLang="en-US" dirty="0"/>
          </a:p>
          <a:p>
            <a:pPr marL="285750" indent="-285750">
              <a:buSzPct val="75000"/>
              <a:buBlip>
                <a:blip r:embed="rId3"/>
              </a:buBlip>
            </a:pPr>
            <a:r>
              <a:rPr lang="en-US" altLang="en-US" dirty="0"/>
              <a:t>Phase changes:  melting/freezing, vaporizing/condensing, subliming/depositing.</a:t>
            </a:r>
          </a:p>
          <a:p>
            <a:pPr marL="285750" indent="-285750">
              <a:buSzPct val="75000"/>
              <a:buBlip>
                <a:blip r:embed="rId3"/>
              </a:buBlip>
            </a:pPr>
            <a:endParaRPr lang="en-US" altLang="en-US" dirty="0"/>
          </a:p>
          <a:p>
            <a:pPr marL="285750" indent="-285750">
              <a:buSzPct val="75000"/>
              <a:buBlip>
                <a:blip r:embed="rId3"/>
              </a:buBlip>
            </a:pPr>
            <a:endParaRPr lang="en-US" altLang="en-US" dirty="0"/>
          </a:p>
          <a:p>
            <a:pPr marL="285750" indent="-285750">
              <a:buSzPct val="75000"/>
              <a:buBlip>
                <a:blip r:embed="rId3"/>
              </a:buBlip>
            </a:pPr>
            <a:endParaRPr lang="en-US" altLang="en-US" dirty="0"/>
          </a:p>
          <a:p>
            <a:pPr marL="285750" indent="-285750">
              <a:buSzPct val="75000"/>
              <a:buBlip>
                <a:blip r:embed="rId3"/>
              </a:buBlip>
            </a:pPr>
            <a:endParaRPr lang="en-US" altLang="en-US" dirty="0"/>
          </a:p>
          <a:p>
            <a:pPr marL="285750" indent="-285750">
              <a:buSzPct val="75000"/>
              <a:buBlip>
                <a:blip r:embed="rId3"/>
              </a:buBlip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77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Changes of State &amp; IF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72580" y="1308101"/>
            <a:ext cx="854465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Sublimation: s </a:t>
            </a:r>
            <a:r>
              <a:rPr lang="en-US" dirty="0">
                <a:latin typeface="Calibri"/>
              </a:rPr>
              <a:t>→</a:t>
            </a:r>
            <a:r>
              <a:rPr lang="en-US" dirty="0"/>
              <a:t> g, endothermic process</a:t>
            </a:r>
          </a:p>
          <a:p>
            <a:pPr>
              <a:buSzPct val="75000"/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Solidification: g </a:t>
            </a:r>
            <a:r>
              <a:rPr lang="en-US" dirty="0">
                <a:latin typeface="Calibri"/>
              </a:rPr>
              <a:t>→</a:t>
            </a:r>
            <a:r>
              <a:rPr lang="en-US" dirty="0"/>
              <a:t> s or l </a:t>
            </a:r>
            <a:r>
              <a:rPr lang="en-US" dirty="0">
                <a:latin typeface="Calibri"/>
              </a:rPr>
              <a:t>→</a:t>
            </a:r>
            <a:r>
              <a:rPr lang="en-US" dirty="0"/>
              <a:t> s, exothermic process</a:t>
            </a:r>
          </a:p>
          <a:p>
            <a:pPr>
              <a:buSzPct val="75000"/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Melting: s </a:t>
            </a:r>
            <a:r>
              <a:rPr lang="en-US" dirty="0">
                <a:latin typeface="Calibri"/>
              </a:rPr>
              <a:t>→</a:t>
            </a:r>
            <a:r>
              <a:rPr lang="en-US" dirty="0"/>
              <a:t> l, endothermic process</a:t>
            </a:r>
          </a:p>
          <a:p>
            <a:pPr>
              <a:buSzPct val="75000"/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As was the case with vaporization they all have corresponding </a:t>
            </a:r>
            <a:r>
              <a:rPr lang="en-US" sz="1600" i="1" dirty="0">
                <a:sym typeface="Symbol"/>
              </a:rPr>
              <a:t></a:t>
            </a:r>
            <a:r>
              <a:rPr lang="en-US" sz="1600" i="1" dirty="0"/>
              <a:t>H</a:t>
            </a:r>
          </a:p>
          <a:p>
            <a:pPr>
              <a:buSzPct val="75000"/>
            </a:pPr>
            <a:endParaRPr lang="en-US" sz="1600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Final Note: to go from one state to another we must overcome or form the intermolecular forces involved</a:t>
            </a:r>
          </a:p>
          <a:p>
            <a:pPr>
              <a:buSzPct val="75000"/>
            </a:pPr>
            <a:endParaRPr lang="en-US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2499385" y="4177574"/>
            <a:ext cx="4132863" cy="2362625"/>
            <a:chOff x="2499385" y="4177574"/>
            <a:chExt cx="4132863" cy="23626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788" y="4177574"/>
              <a:ext cx="2816058" cy="236262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499385" y="6238486"/>
              <a:ext cx="41328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www.instablogsimages.com/images/2010/03/02/ha..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174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Changes of State &amp; IF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20590" y="2234299"/>
            <a:ext cx="779066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The higher the IF the: </a:t>
            </a:r>
          </a:p>
          <a:p>
            <a:pPr marL="742950" lvl="1" indent="-285750">
              <a:buSzPct val="75000"/>
              <a:buBlip>
                <a:blip r:embed="rId2"/>
              </a:buBlip>
            </a:pPr>
            <a:r>
              <a:rPr lang="en-US" sz="1600" dirty="0"/>
              <a:t>The higher the </a:t>
            </a:r>
            <a:r>
              <a:rPr lang="en-US" sz="1600" dirty="0" err="1"/>
              <a:t>bpt</a:t>
            </a:r>
            <a:endParaRPr lang="en-US" sz="1600" baseline="-25000" dirty="0"/>
          </a:p>
          <a:p>
            <a:pPr marL="742950" lvl="1" indent="-285750">
              <a:buSzPct val="75000"/>
              <a:buBlip>
                <a:blip r:embed="rId2"/>
              </a:buBlip>
            </a:pPr>
            <a:r>
              <a:rPr lang="en-US" sz="1600" dirty="0"/>
              <a:t>The higher the </a:t>
            </a:r>
            <a:r>
              <a:rPr lang="en-US" sz="1600" dirty="0" err="1"/>
              <a:t>mpt</a:t>
            </a:r>
            <a:endParaRPr lang="en-US" sz="1600" dirty="0"/>
          </a:p>
          <a:p>
            <a:pPr lvl="1">
              <a:buSzPct val="75000"/>
            </a:pPr>
            <a:endParaRPr lang="en-US" sz="1600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Relating this to a previous example:</a:t>
            </a:r>
          </a:p>
          <a:p>
            <a:pPr marL="285750" indent="-285750">
              <a:buSzPct val="75000"/>
              <a:buBlip>
                <a:blip r:embed="rId2"/>
              </a:buBlip>
            </a:pPr>
            <a:endParaRPr lang="en-US" dirty="0"/>
          </a:p>
          <a:p>
            <a:pPr>
              <a:buSzPct val="75000"/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endParaRPr lang="en-US" dirty="0"/>
          </a:p>
          <a:p>
            <a:pPr marL="742950" lvl="1" indent="-285750">
              <a:buSzPct val="75000"/>
              <a:buBlip>
                <a:blip r:embed="rId2"/>
              </a:buBlip>
            </a:pPr>
            <a:r>
              <a:rPr lang="en-US" sz="1600" dirty="0"/>
              <a:t>H</a:t>
            </a:r>
            <a:r>
              <a:rPr lang="en-US" sz="1600" baseline="-25000" dirty="0"/>
              <a:t>2</a:t>
            </a:r>
            <a:r>
              <a:rPr lang="en-US" sz="1600" dirty="0"/>
              <a:t>S will have the highest </a:t>
            </a:r>
            <a:r>
              <a:rPr lang="en-US" sz="1600" dirty="0" err="1"/>
              <a:t>bpt</a:t>
            </a:r>
            <a:r>
              <a:rPr lang="en-US" sz="1600" dirty="0"/>
              <a:t> and the highest </a:t>
            </a:r>
            <a:r>
              <a:rPr lang="en-US" sz="1600" dirty="0" err="1"/>
              <a:t>mpt</a:t>
            </a:r>
            <a:endParaRPr lang="en-US" sz="1600" dirty="0"/>
          </a:p>
          <a:p>
            <a:pPr marL="742950" lvl="1" indent="-285750">
              <a:buSzPct val="75000"/>
              <a:buBlip>
                <a:blip r:embed="rId2"/>
              </a:buBlip>
            </a:pPr>
            <a:r>
              <a:rPr lang="en-US" sz="1600" dirty="0"/>
              <a:t>If we rank them in order from lowest to highest VP:</a:t>
            </a:r>
          </a:p>
          <a:p>
            <a:pPr lvl="1">
              <a:buSzPct val="75000"/>
            </a:pPr>
            <a:r>
              <a:rPr lang="en-US" sz="1600" dirty="0"/>
              <a:t>  				Ne &lt; CCl</a:t>
            </a:r>
            <a:r>
              <a:rPr lang="en-US" sz="1600" baseline="-25000" dirty="0"/>
              <a:t>4</a:t>
            </a:r>
            <a:r>
              <a:rPr lang="en-US" sz="1600" dirty="0"/>
              <a:t> &lt; NO &lt; H</a:t>
            </a:r>
            <a:r>
              <a:rPr lang="en-US" sz="1600" baseline="-25000" dirty="0"/>
              <a:t>2</a:t>
            </a:r>
            <a:r>
              <a:rPr lang="en-US" sz="1600" dirty="0"/>
              <a:t>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08631" y="3576183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S 		CCl</a:t>
            </a:r>
            <a:r>
              <a:rPr lang="en-US" baseline="-25000" dirty="0"/>
              <a:t>4</a:t>
            </a:r>
            <a:r>
              <a:rPr lang="en-US" dirty="0"/>
              <a:t>	Ne		NO</a:t>
            </a:r>
          </a:p>
        </p:txBody>
      </p:sp>
      <p:sp>
        <p:nvSpPr>
          <p:cNvPr id="6" name="Rectangle 5"/>
          <p:cNvSpPr/>
          <p:nvPr/>
        </p:nvSpPr>
        <p:spPr>
          <a:xfrm>
            <a:off x="2918945" y="3559064"/>
            <a:ext cx="631370" cy="40743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6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_22_Figure.jpg"/>
          <p:cNvPicPr>
            <a:picLocks noChangeAspect="1"/>
          </p:cNvPicPr>
          <p:nvPr/>
        </p:nvPicPr>
        <p:blipFill>
          <a:blip r:embed="rId2"/>
          <a:srcRect b="2546"/>
          <a:stretch>
            <a:fillRect/>
          </a:stretch>
        </p:blipFill>
        <p:spPr>
          <a:xfrm>
            <a:off x="206311" y="1720564"/>
            <a:ext cx="4191000" cy="375726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Heating Curves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63291" y="2555513"/>
            <a:ext cx="42614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75000"/>
              <a:buBlip>
                <a:blip r:embed="rId3"/>
              </a:buBlip>
            </a:pPr>
            <a:r>
              <a:rPr lang="en-US" dirty="0"/>
              <a:t>A plot of temperature vs. heat add is called a </a:t>
            </a:r>
            <a:r>
              <a:rPr lang="en-US" b="1" dirty="0"/>
              <a:t>heating</a:t>
            </a:r>
            <a:r>
              <a:rPr lang="en-US" dirty="0"/>
              <a:t> curve.</a:t>
            </a:r>
          </a:p>
          <a:p>
            <a:pPr marL="285750" indent="-285750">
              <a:buSzPct val="75000"/>
              <a:buBlip>
                <a:blip r:embed="rId3"/>
              </a:buBlip>
            </a:pPr>
            <a:endParaRPr lang="en-US" sz="1600" dirty="0"/>
          </a:p>
          <a:p>
            <a:pPr marL="285750" indent="-285750">
              <a:buSzPct val="75000"/>
              <a:buBlip>
                <a:blip r:embed="rId3"/>
              </a:buBlip>
            </a:pPr>
            <a:r>
              <a:rPr lang="en-US" altLang="en-US" dirty="0"/>
              <a:t>Within a phase, heat is the product of specific heat, sample mass, and temperature change.</a:t>
            </a:r>
          </a:p>
          <a:p>
            <a:pPr marL="285750" indent="-285750">
              <a:buSzPct val="75000"/>
              <a:buBlip>
                <a:blip r:embed="rId3"/>
              </a:buBlip>
            </a:pPr>
            <a:endParaRPr lang="en-US" dirty="0"/>
          </a:p>
          <a:p>
            <a:pPr marL="285750" indent="-285750">
              <a:buSzPct val="75000"/>
              <a:buBlip>
                <a:blip r:embed="rId3"/>
              </a:buBlip>
            </a:pPr>
            <a:r>
              <a:rPr lang="en-US" altLang="en-US" dirty="0"/>
              <a:t>The temperature of the substance does not rise during a phase change.</a:t>
            </a:r>
          </a:p>
          <a:p>
            <a:pPr marL="285750" indent="-285750">
              <a:buSzPct val="75000"/>
              <a:buBlip>
                <a:blip r:embed="rId3"/>
              </a:buBlip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81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Critical Temperatures &amp; Pressures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9796" y="1847313"/>
            <a:ext cx="779066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5000"/>
            </a:pPr>
            <a:r>
              <a:rPr lang="en-US" sz="2200" dirty="0"/>
              <a:t>All substances have a T &amp; P in which the liquid and gas phases are completely indistinguishable this is called the critical point</a:t>
            </a:r>
          </a:p>
          <a:p>
            <a:pPr>
              <a:buSzPct val="75000"/>
            </a:pPr>
            <a:endParaRPr lang="en-US" dirty="0"/>
          </a:p>
          <a:p>
            <a:pPr>
              <a:buSzPct val="75000"/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The density is the same for both states</a:t>
            </a:r>
          </a:p>
          <a:p>
            <a:pPr>
              <a:buSzPct val="75000"/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The liquid phase is less dense due to high T</a:t>
            </a:r>
          </a:p>
          <a:p>
            <a:pPr marL="285750" indent="-285750">
              <a:buSzPct val="75000"/>
              <a:buBlip>
                <a:blip r:embed="rId2"/>
              </a:buBlip>
            </a:pPr>
            <a:endParaRPr lang="en-US" sz="1600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The gas phase is more dense due to high P</a:t>
            </a:r>
          </a:p>
          <a:p>
            <a:pPr marL="285750" indent="-285750">
              <a:buSzPct val="75000"/>
              <a:buBlip>
                <a:blip r:embed="rId2"/>
              </a:buBlip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The name we give to this state is supercritical fluid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987540" y="6274200"/>
            <a:ext cx="1996567" cy="499872"/>
            <a:chOff x="6987540" y="6274200"/>
            <a:chExt cx="1996567" cy="49987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7540" y="6274200"/>
              <a:ext cx="1371600" cy="49987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466016" y="6363804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X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088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28" y="1853515"/>
            <a:ext cx="9045146" cy="49303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44422" y="3884623"/>
            <a:ext cx="5128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Vapor Pressure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49428" y="61783"/>
            <a:ext cx="9045146" cy="16434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Section 11.5</a:t>
            </a:r>
          </a:p>
        </p:txBody>
      </p:sp>
    </p:spTree>
    <p:extLst>
      <p:ext uri="{BB962C8B-B14F-4D97-AF65-F5344CB8AC3E}">
        <p14:creationId xmlns:p14="http://schemas.microsoft.com/office/powerpoint/2010/main" val="4722989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Vapor Pressure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 noGrp="1" noChangeArrowheads="1"/>
          </p:cNvSpPr>
          <p:nvPr/>
        </p:nvSpPr>
        <p:spPr bwMode="auto">
          <a:xfrm>
            <a:off x="110336" y="2590800"/>
            <a:ext cx="441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endParaRPr lang="en-US" altLang="en-US" sz="1800" dirty="0"/>
          </a:p>
        </p:txBody>
      </p:sp>
      <p:pic>
        <p:nvPicPr>
          <p:cNvPr id="11" name="Picture 10" descr="11_24_Figure.jpg"/>
          <p:cNvPicPr>
            <a:picLocks noChangeAspect="1"/>
          </p:cNvPicPr>
          <p:nvPr/>
        </p:nvPicPr>
        <p:blipFill>
          <a:blip r:embed="rId2"/>
          <a:srcRect b="2546"/>
          <a:stretch>
            <a:fillRect/>
          </a:stretch>
        </p:blipFill>
        <p:spPr>
          <a:xfrm>
            <a:off x="4565817" y="1933956"/>
            <a:ext cx="4351327" cy="4038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2214" y="2482849"/>
            <a:ext cx="42614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75000"/>
              <a:buBlip>
                <a:blip r:embed="rId3"/>
              </a:buBlip>
            </a:pPr>
            <a:r>
              <a:rPr lang="en-US" altLang="en-US" dirty="0"/>
              <a:t>At any temperature, some liquid molecules have enough energy to escape the surface and become a gas.</a:t>
            </a:r>
          </a:p>
          <a:p>
            <a:pPr marL="285750" indent="-285750">
              <a:buSzPct val="75000"/>
              <a:buBlip>
                <a:blip r:embed="rId3"/>
              </a:buBlip>
            </a:pPr>
            <a:endParaRPr lang="en-US" altLang="en-US" dirty="0"/>
          </a:p>
          <a:p>
            <a:pPr marL="285750" indent="-285750">
              <a:buSzPct val="75000"/>
              <a:buBlip>
                <a:blip r:embed="rId3"/>
              </a:buBlip>
            </a:pPr>
            <a:r>
              <a:rPr lang="en-US" altLang="en-US" dirty="0"/>
              <a:t>As the temperature rises, the fraction of molecules that have enough energy to break free increases.</a:t>
            </a:r>
          </a:p>
          <a:p>
            <a:pPr marL="285750" indent="-285750">
              <a:buSzPct val="75000"/>
              <a:buBlip>
                <a:blip r:embed="rId3"/>
              </a:buBlip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1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Vapor Pressure &amp; Boiling Point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4953000" y="2318004"/>
            <a:ext cx="4038600" cy="2221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800" dirty="0"/>
          </a:p>
        </p:txBody>
      </p:sp>
      <p:pic>
        <p:nvPicPr>
          <p:cNvPr id="5" name="Picture 4" descr="11_25_Figure.jpg"/>
          <p:cNvPicPr>
            <a:picLocks noChangeAspect="1"/>
          </p:cNvPicPr>
          <p:nvPr/>
        </p:nvPicPr>
        <p:blipFill>
          <a:blip r:embed="rId2"/>
          <a:srcRect b="2546"/>
          <a:stretch>
            <a:fillRect/>
          </a:stretch>
        </p:blipFill>
        <p:spPr>
          <a:xfrm>
            <a:off x="222417" y="1831848"/>
            <a:ext cx="4343400" cy="41407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1907" y="2726689"/>
            <a:ext cx="42614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75000"/>
              <a:buBlip>
                <a:blip r:embed="rId3"/>
              </a:buBlip>
            </a:pPr>
            <a:r>
              <a:rPr lang="en-US" altLang="en-US" dirty="0"/>
              <a:t>The </a:t>
            </a:r>
            <a:r>
              <a:rPr lang="en-US" altLang="en-US" b="1" dirty="0"/>
              <a:t>boiling point</a:t>
            </a:r>
            <a:r>
              <a:rPr lang="en-US" altLang="en-US" dirty="0"/>
              <a:t> of a liquid is the temperature at which its vapor pressure equals atmospheric pressure.</a:t>
            </a:r>
          </a:p>
          <a:p>
            <a:pPr>
              <a:buSzPct val="75000"/>
            </a:pPr>
            <a:endParaRPr lang="en-US" altLang="en-US" dirty="0"/>
          </a:p>
          <a:p>
            <a:pPr marL="285750" indent="-285750">
              <a:buSzPct val="75000"/>
              <a:buBlip>
                <a:blip r:embed="rId3"/>
              </a:buBlip>
            </a:pPr>
            <a:r>
              <a:rPr lang="en-US" altLang="en-US" dirty="0"/>
              <a:t>The </a:t>
            </a:r>
            <a:r>
              <a:rPr lang="en-US" altLang="en-US" b="1" dirty="0"/>
              <a:t>normal boiling point</a:t>
            </a:r>
            <a:r>
              <a:rPr lang="en-US" altLang="en-US" dirty="0"/>
              <a:t> is the temperature at which its vapor pressure is 760 </a:t>
            </a:r>
            <a:r>
              <a:rPr lang="en-US" altLang="en-US" dirty="0" err="1"/>
              <a:t>torr</a:t>
            </a:r>
            <a:r>
              <a:rPr lang="en-US" altLang="en-US" dirty="0"/>
              <a:t>.</a:t>
            </a:r>
          </a:p>
          <a:p>
            <a:pPr>
              <a:buSzPct val="750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52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0590" y="2066350"/>
            <a:ext cx="779066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VP is the one where we end up going backwards – this will be more clear after we get to Chapter 13</a:t>
            </a:r>
          </a:p>
          <a:p>
            <a:pPr marL="742950" lvl="1" indent="-285750">
              <a:buSzPct val="75000"/>
              <a:buBlip>
                <a:blip r:embed="rId2"/>
              </a:buBlip>
            </a:pPr>
            <a:r>
              <a:rPr lang="en-US" sz="1600" dirty="0"/>
              <a:t>The lower the VP the higher the intermolecular force</a:t>
            </a:r>
            <a:endParaRPr lang="en-US" sz="1600" baseline="-25000" dirty="0"/>
          </a:p>
          <a:p>
            <a:pPr marL="742950" lvl="1" indent="-285750">
              <a:buSzPct val="75000"/>
              <a:buBlip>
                <a:blip r:embed="rId2"/>
              </a:buBlip>
            </a:pPr>
            <a:r>
              <a:rPr lang="en-US" sz="1600" dirty="0"/>
              <a:t>The higher the VP the lower the intermolecular force</a:t>
            </a:r>
          </a:p>
          <a:p>
            <a:pPr lvl="1">
              <a:buSzPct val="75000"/>
            </a:pPr>
            <a:endParaRPr lang="en-US" sz="1600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Relating this to our earlier example:</a:t>
            </a:r>
          </a:p>
          <a:p>
            <a:pPr marL="285750" indent="-285750">
              <a:buSzPct val="75000"/>
              <a:buBlip>
                <a:blip r:embed="rId2"/>
              </a:buBlip>
            </a:pPr>
            <a:endParaRPr lang="en-US" dirty="0"/>
          </a:p>
          <a:p>
            <a:pPr>
              <a:buSzPct val="75000"/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endParaRPr lang="en-US" dirty="0"/>
          </a:p>
          <a:p>
            <a:pPr marL="742950" lvl="1" indent="-285750">
              <a:buSzPct val="75000"/>
              <a:buBlip>
                <a:blip r:embed="rId2"/>
              </a:buBlip>
            </a:pPr>
            <a:r>
              <a:rPr lang="en-US" sz="1600" dirty="0"/>
              <a:t>H</a:t>
            </a:r>
            <a:r>
              <a:rPr lang="en-US" sz="1600" baseline="-25000" dirty="0"/>
              <a:t>2</a:t>
            </a:r>
            <a:r>
              <a:rPr lang="en-US" sz="1600" dirty="0"/>
              <a:t>S will have the lowest VP</a:t>
            </a:r>
          </a:p>
          <a:p>
            <a:pPr marL="742950" lvl="1" indent="-285750">
              <a:buSzPct val="75000"/>
              <a:buBlip>
                <a:blip r:embed="rId2"/>
              </a:buBlip>
            </a:pPr>
            <a:r>
              <a:rPr lang="en-US" sz="1600" dirty="0"/>
              <a:t>If we rank them in order from lowest to highest VP:</a:t>
            </a:r>
          </a:p>
          <a:p>
            <a:pPr lvl="1">
              <a:buSzPct val="75000"/>
            </a:pPr>
            <a:r>
              <a:rPr lang="en-US" sz="1600" dirty="0"/>
              <a:t>  				H</a:t>
            </a:r>
            <a:r>
              <a:rPr lang="en-US" sz="1600" baseline="-25000" dirty="0"/>
              <a:t>2</a:t>
            </a:r>
            <a:r>
              <a:rPr lang="en-US" sz="1600" dirty="0"/>
              <a:t>S &lt; NO &lt; CCl</a:t>
            </a:r>
            <a:r>
              <a:rPr lang="en-US" sz="1600" baseline="-25000" dirty="0"/>
              <a:t>4</a:t>
            </a:r>
            <a:r>
              <a:rPr lang="en-US" sz="1600" dirty="0"/>
              <a:t> &lt; Ne</a:t>
            </a: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Vapor Pressure &amp; IF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008631" y="3722487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S 		CCl</a:t>
            </a:r>
            <a:r>
              <a:rPr lang="en-US" baseline="-25000" dirty="0"/>
              <a:t>4</a:t>
            </a:r>
            <a:r>
              <a:rPr lang="en-US" dirty="0"/>
              <a:t>	Ne		NO</a:t>
            </a:r>
          </a:p>
        </p:txBody>
      </p:sp>
      <p:sp>
        <p:nvSpPr>
          <p:cNvPr id="6" name="Rectangle 5"/>
          <p:cNvSpPr/>
          <p:nvPr/>
        </p:nvSpPr>
        <p:spPr>
          <a:xfrm>
            <a:off x="2918945" y="3705368"/>
            <a:ext cx="631370" cy="40743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6552" y="101600"/>
            <a:ext cx="7997959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States of Matter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11_02_Figure.jpg"/>
          <p:cNvPicPr>
            <a:picLocks noChangeAspect="1"/>
          </p:cNvPicPr>
          <p:nvPr/>
        </p:nvPicPr>
        <p:blipFill>
          <a:blip r:embed="rId2"/>
          <a:srcRect b="2546"/>
          <a:stretch>
            <a:fillRect/>
          </a:stretch>
        </p:blipFill>
        <p:spPr>
          <a:xfrm>
            <a:off x="296231" y="1775926"/>
            <a:ext cx="4013224" cy="3962400"/>
          </a:xfrm>
          <a:prstGeom prst="rect">
            <a:avLst/>
          </a:prstGeom>
        </p:spPr>
      </p:pic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4615924" y="2037185"/>
            <a:ext cx="4378390" cy="357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altLang="en-US" sz="2000" dirty="0"/>
              <a:t>The fundamental difference between states of matter is the strength of the intermolecular forces of attraction.</a:t>
            </a:r>
          </a:p>
          <a:p>
            <a:pPr marL="0" indent="0" eaLnBrk="1" hangingPunct="1">
              <a:buNone/>
            </a:pPr>
            <a:endParaRPr lang="en-US" altLang="en-US" sz="2000" dirty="0"/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z="2000" dirty="0"/>
              <a:t>Stronger forces bring molecules closer together.</a:t>
            </a:r>
          </a:p>
          <a:p>
            <a:pPr marL="0" indent="0" eaLnBrk="1" hangingPunct="1">
              <a:buNone/>
            </a:pPr>
            <a:endParaRPr lang="en-US" altLang="en-US" sz="2000" dirty="0"/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z="2000" dirty="0"/>
              <a:t>Solids and liquids are referred to as the </a:t>
            </a:r>
            <a:r>
              <a:rPr lang="en-US" altLang="en-US" sz="2000" i="1" dirty="0"/>
              <a:t>condensed phases</a:t>
            </a:r>
            <a:r>
              <a:rPr lang="en-US" alt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993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Calculating </a:t>
            </a:r>
            <a:r>
              <a:rPr lang="en-US" i="1" dirty="0">
                <a:sym typeface="Symbol"/>
              </a:rPr>
              <a:t></a:t>
            </a:r>
            <a:r>
              <a:rPr lang="en-US" i="1" dirty="0" err="1"/>
              <a:t>H</a:t>
            </a:r>
            <a:r>
              <a:rPr lang="en-US" i="1" baseline="-25000" dirty="0" err="1"/>
              <a:t>vap</a:t>
            </a:r>
            <a:r>
              <a:rPr lang="en-US" dirty="0"/>
              <a:t>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6949" y="1427536"/>
            <a:ext cx="85446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75000"/>
              <a:buBlip>
                <a:blip r:embed="rId3"/>
              </a:buBlip>
            </a:pPr>
            <a:r>
              <a:rPr lang="en-US" dirty="0"/>
              <a:t>For a list of vapor pressures at different temperatures:</a:t>
            </a:r>
          </a:p>
          <a:p>
            <a:pPr marL="285750" indent="-285750">
              <a:buSzPct val="75000"/>
              <a:buBlip>
                <a:blip r:embed="rId3"/>
              </a:buBlip>
            </a:pPr>
            <a:endParaRPr lang="en-US" dirty="0"/>
          </a:p>
          <a:p>
            <a:pPr marL="285750" indent="-285750">
              <a:buSzPct val="75000"/>
              <a:buBlip>
                <a:blip r:embed="rId3"/>
              </a:buBlip>
            </a:pPr>
            <a:endParaRPr lang="en-US" dirty="0"/>
          </a:p>
          <a:p>
            <a:pPr marL="285750" indent="-285750">
              <a:buSzPct val="75000"/>
              <a:buBlip>
                <a:blip r:embed="rId3"/>
              </a:buBlip>
            </a:pPr>
            <a:endParaRPr lang="en-US" dirty="0"/>
          </a:p>
          <a:p>
            <a:pPr>
              <a:buSzPct val="75000"/>
            </a:pPr>
            <a:endParaRPr lang="en-US" dirty="0"/>
          </a:p>
          <a:p>
            <a:pPr>
              <a:buSzPct val="75000"/>
            </a:pPr>
            <a:endParaRPr lang="en-US" dirty="0"/>
          </a:p>
          <a:p>
            <a:pPr marL="285750" indent="-285750">
              <a:buSzPct val="75000"/>
              <a:buBlip>
                <a:blip r:embed="rId3"/>
              </a:buBlip>
            </a:pPr>
            <a:r>
              <a:rPr lang="en-US" dirty="0"/>
              <a:t>If there are two vapor pressure as well as their corresponding temperatures:</a:t>
            </a:r>
          </a:p>
          <a:p>
            <a:pPr marL="285750" indent="-285750">
              <a:buSzPct val="75000"/>
              <a:buBlip>
                <a:blip r:embed="rId3"/>
              </a:buBlip>
            </a:pPr>
            <a:endParaRPr lang="en-US" dirty="0"/>
          </a:p>
          <a:p>
            <a:pPr>
              <a:buSzPct val="75000"/>
            </a:pPr>
            <a:endParaRPr lang="en-US" b="1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385706"/>
              </p:ext>
            </p:extLst>
          </p:nvPr>
        </p:nvGraphicFramePr>
        <p:xfrm>
          <a:off x="3573964" y="1952367"/>
          <a:ext cx="2232815" cy="89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7" name="Equation" r:id="rId4" imgW="1422400" imgH="571500" progId="Equation.DSMT4">
                  <p:embed/>
                </p:oleObj>
              </mc:Choice>
              <mc:Fallback>
                <p:oleObj name="Equation" r:id="rId4" imgW="1422400" imgH="571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964" y="1952367"/>
                        <a:ext cx="2232815" cy="8991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975979"/>
              </p:ext>
            </p:extLst>
          </p:nvPr>
        </p:nvGraphicFramePr>
        <p:xfrm>
          <a:off x="3262180" y="3880021"/>
          <a:ext cx="2992315" cy="877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8" name="Equation" r:id="rId6" imgW="1816100" imgH="533400" progId="Equation.DSMT4">
                  <p:embed/>
                </p:oleObj>
              </mc:Choice>
              <mc:Fallback>
                <p:oleObj name="Equation" r:id="rId6" imgW="1816100" imgH="533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180" y="3880021"/>
                        <a:ext cx="2992315" cy="8773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307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Example Calculation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46949" y="1427536"/>
            <a:ext cx="8544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5000"/>
            </a:pPr>
            <a:r>
              <a:rPr lang="en-US" dirty="0"/>
              <a:t>What is the heat of vaporization of X if the vapor pressure at 0</a:t>
            </a:r>
            <a:r>
              <a:rPr lang="en-US" dirty="0">
                <a:latin typeface="Calibri"/>
              </a:rPr>
              <a:t>⁰</a:t>
            </a:r>
            <a:r>
              <a:rPr lang="en-US" dirty="0"/>
              <a:t>C is 250 </a:t>
            </a:r>
            <a:r>
              <a:rPr lang="en-US" dirty="0" err="1"/>
              <a:t>torr</a:t>
            </a:r>
            <a:r>
              <a:rPr lang="en-US" dirty="0"/>
              <a:t> and the vapor pressure at 100</a:t>
            </a:r>
            <a:r>
              <a:rPr lang="en-US" dirty="0">
                <a:latin typeface="Calibri"/>
              </a:rPr>
              <a:t>⁰C </a:t>
            </a:r>
            <a:r>
              <a:rPr lang="en-US" dirty="0"/>
              <a:t> is 500 </a:t>
            </a:r>
            <a:r>
              <a:rPr lang="en-US" dirty="0" err="1"/>
              <a:t>torr</a:t>
            </a:r>
            <a:r>
              <a:rPr lang="en-US" dirty="0"/>
              <a:t>? (answer:  5.90 kJ/</a:t>
            </a:r>
            <a:r>
              <a:rPr lang="en-US" dirty="0" err="1"/>
              <a:t>mol</a:t>
            </a:r>
            <a:r>
              <a:rPr lang="en-US" dirty="0"/>
              <a:t>)</a:t>
            </a:r>
          </a:p>
          <a:p>
            <a:pPr marL="285750" indent="-285750">
              <a:buSzPct val="75000"/>
              <a:buBlip>
                <a:blip r:embed="rId2"/>
              </a:buBlip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endParaRPr lang="en-US" dirty="0"/>
          </a:p>
          <a:p>
            <a:pPr>
              <a:buSzPct val="75000"/>
            </a:pPr>
            <a:endParaRPr lang="en-US" dirty="0"/>
          </a:p>
          <a:p>
            <a:pPr>
              <a:buSzPct val="75000"/>
            </a:pPr>
            <a:endParaRPr lang="en-US" dirty="0"/>
          </a:p>
          <a:p>
            <a:pPr>
              <a:buSzPct val="75000"/>
            </a:pPr>
            <a:endParaRPr lang="en-US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6987540" y="6274200"/>
            <a:ext cx="1996567" cy="499872"/>
            <a:chOff x="6987540" y="6274200"/>
            <a:chExt cx="1996567" cy="49987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7540" y="6274200"/>
              <a:ext cx="1371600" cy="49987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466016" y="6363804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X 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957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28" y="1853515"/>
            <a:ext cx="9045146" cy="49303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06322" y="3795723"/>
            <a:ext cx="52834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Phase Diagrams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Graphical representations of physical states as function of T &amp; P </a:t>
            </a:r>
          </a:p>
        </p:txBody>
      </p:sp>
      <p:sp>
        <p:nvSpPr>
          <p:cNvPr id="4" name="Rectangle 3"/>
          <p:cNvSpPr/>
          <p:nvPr/>
        </p:nvSpPr>
        <p:spPr>
          <a:xfrm>
            <a:off x="49428" y="61783"/>
            <a:ext cx="9045146" cy="16434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Section 11.6</a:t>
            </a:r>
          </a:p>
        </p:txBody>
      </p:sp>
    </p:spTree>
    <p:extLst>
      <p:ext uri="{BB962C8B-B14F-4D97-AF65-F5344CB8AC3E}">
        <p14:creationId xmlns:p14="http://schemas.microsoft.com/office/powerpoint/2010/main" val="37660079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Intermolecular Forces &amp; Phases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72580" y="1979126"/>
            <a:ext cx="85446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Intermolecular forces, temperature and pressure all contribute to what phase is preferred</a:t>
            </a:r>
          </a:p>
          <a:p>
            <a:pPr>
              <a:buSzPct val="75000"/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At lower T &amp; P gases are preferred</a:t>
            </a:r>
          </a:p>
          <a:p>
            <a:pPr>
              <a:buSzPct val="75000"/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At lower T but higher P solids are preferred</a:t>
            </a:r>
          </a:p>
          <a:p>
            <a:pPr>
              <a:buSzPct val="75000"/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Liquids tend to be preferred at higher T and higher P</a:t>
            </a:r>
          </a:p>
          <a:p>
            <a:pPr>
              <a:buSzPct val="75000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507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Carbon Dioxide Phase Diagram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5" y="1595966"/>
            <a:ext cx="4845050" cy="4614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65817" y="2025479"/>
            <a:ext cx="43763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75000"/>
              <a:buBlip>
                <a:blip r:embed="rId3"/>
              </a:buBlip>
            </a:pPr>
            <a:r>
              <a:rPr lang="en-US" dirty="0"/>
              <a:t>As promised:</a:t>
            </a:r>
          </a:p>
          <a:p>
            <a:pPr marL="742950" lvl="1" indent="-285750">
              <a:buSzPct val="75000"/>
              <a:buBlip>
                <a:blip r:embed="rId3"/>
              </a:buBlip>
            </a:pPr>
            <a:r>
              <a:rPr lang="en-US" sz="1600" dirty="0"/>
              <a:t>the solid in red is low T but high P</a:t>
            </a:r>
          </a:p>
          <a:p>
            <a:pPr marL="742950" lvl="1" indent="-285750">
              <a:buSzPct val="75000"/>
              <a:buBlip>
                <a:blip r:embed="rId3"/>
              </a:buBlip>
            </a:pPr>
            <a:r>
              <a:rPr lang="en-US" sz="1600" dirty="0"/>
              <a:t>The gas in grey is low T &amp; P</a:t>
            </a:r>
          </a:p>
          <a:p>
            <a:pPr marL="742950" lvl="1" indent="-285750">
              <a:buSzPct val="75000"/>
              <a:buBlip>
                <a:blip r:embed="rId3"/>
              </a:buBlip>
            </a:pPr>
            <a:r>
              <a:rPr lang="en-US" sz="1600" dirty="0"/>
              <a:t>The liquid in blue is between the two</a:t>
            </a:r>
          </a:p>
          <a:p>
            <a:pPr marL="285750" indent="-285750">
              <a:buSzPct val="75000"/>
              <a:buBlip>
                <a:blip r:embed="rId3"/>
              </a:buBlip>
            </a:pPr>
            <a:r>
              <a:rPr lang="en-US" dirty="0"/>
              <a:t>The solid line separating the solid and liquid is the melting/freezing </a:t>
            </a:r>
            <a:r>
              <a:rPr lang="en-US" dirty="0" err="1"/>
              <a:t>pt</a:t>
            </a:r>
            <a:r>
              <a:rPr lang="en-US" dirty="0"/>
              <a:t> line</a:t>
            </a:r>
          </a:p>
          <a:p>
            <a:pPr marL="285750" indent="-285750">
              <a:buSzPct val="75000"/>
              <a:buBlip>
                <a:blip r:embed="rId3"/>
              </a:buBlip>
            </a:pPr>
            <a:r>
              <a:rPr lang="en-US" dirty="0"/>
              <a:t>The small line between red and grey is the sublimation </a:t>
            </a:r>
            <a:r>
              <a:rPr lang="en-US" dirty="0" err="1"/>
              <a:t>pt</a:t>
            </a:r>
            <a:r>
              <a:rPr lang="en-US" dirty="0"/>
              <a:t> line</a:t>
            </a:r>
          </a:p>
          <a:p>
            <a:pPr marL="285750" indent="-285750">
              <a:buSzPct val="75000"/>
              <a:buBlip>
                <a:blip r:embed="rId3"/>
              </a:buBlip>
            </a:pPr>
            <a:r>
              <a:rPr lang="en-US" dirty="0"/>
              <a:t>The line between blue and grey is the boiling point line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9800" y="6074487"/>
            <a:ext cx="3246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www.sciforums.com/showthread.php?p=2060322</a:t>
            </a:r>
          </a:p>
        </p:txBody>
      </p:sp>
    </p:spTree>
    <p:extLst>
      <p:ext uri="{BB962C8B-B14F-4D97-AF65-F5344CB8AC3E}">
        <p14:creationId xmlns:p14="http://schemas.microsoft.com/office/powerpoint/2010/main" val="264861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Water – Another Example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727890" y="1324908"/>
            <a:ext cx="431969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5000"/>
            </a:pPr>
            <a:r>
              <a:rPr lang="en-US" sz="2000" dirty="0"/>
              <a:t>Points in the Diagram</a:t>
            </a:r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Triple point (s, l &amp; g) phases – only happens once in a diagram</a:t>
            </a:r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/>
              <a:t>Critical </a:t>
            </a:r>
            <a:r>
              <a:rPr lang="en-US" dirty="0"/>
              <a:t>point (l &amp; g)</a:t>
            </a:r>
          </a:p>
          <a:p>
            <a:pPr marL="742950" lvl="1" indent="-285750">
              <a:buSzPct val="75000"/>
              <a:buBlip>
                <a:blip r:embed="rId2"/>
              </a:buBlip>
            </a:pPr>
            <a:r>
              <a:rPr lang="en-US" sz="1600" dirty="0"/>
              <a:t>The two phases are indistinguishable</a:t>
            </a:r>
          </a:p>
          <a:p>
            <a:pPr marL="742950" lvl="1" indent="-285750">
              <a:buSzPct val="75000"/>
              <a:buBlip>
                <a:blip r:embed="rId2"/>
              </a:buBlip>
            </a:pPr>
            <a:r>
              <a:rPr lang="en-US" sz="1600" dirty="0"/>
              <a:t>Fluid phase: occurs above critical point and means the density for both l &amp; g are the same</a:t>
            </a:r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Normal points occur at P = 1 </a:t>
            </a:r>
            <a:r>
              <a:rPr lang="en-US" dirty="0" err="1"/>
              <a:t>atm</a:t>
            </a:r>
            <a:endParaRPr lang="en-US" dirty="0"/>
          </a:p>
          <a:p>
            <a:pPr marL="742950" lvl="1" indent="-285750">
              <a:buSzPct val="75000"/>
              <a:buBlip>
                <a:blip r:embed="rId2"/>
              </a:buBlip>
            </a:pPr>
            <a:r>
              <a:rPr lang="en-US" sz="1600" dirty="0"/>
              <a:t>Boiling point is T at 1atm (e.g. water is 100</a:t>
            </a:r>
            <a:r>
              <a:rPr lang="en-US" sz="1600" dirty="0">
                <a:latin typeface="Calibri"/>
              </a:rPr>
              <a:t>⁰</a:t>
            </a:r>
            <a:r>
              <a:rPr lang="en-US" sz="1600" dirty="0"/>
              <a:t>C)</a:t>
            </a:r>
          </a:p>
          <a:p>
            <a:pPr marL="742950" lvl="1" indent="-285750">
              <a:buSzPct val="75000"/>
              <a:buBlip>
                <a:blip r:embed="rId2"/>
              </a:buBlip>
            </a:pPr>
            <a:r>
              <a:rPr lang="en-US" sz="1600" dirty="0"/>
              <a:t>Freezing point is T at 1atm (e.g. water is 0</a:t>
            </a:r>
            <a:r>
              <a:rPr lang="en-US" sz="1600" dirty="0">
                <a:latin typeface="Calibri"/>
              </a:rPr>
              <a:t>⁰</a:t>
            </a:r>
            <a:r>
              <a:rPr lang="en-US" sz="1600" dirty="0"/>
              <a:t>C)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11144" y="1390681"/>
            <a:ext cx="4737100" cy="3600371"/>
            <a:chOff x="63500" y="1316037"/>
            <a:chExt cx="4737100" cy="360037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0" y="1316037"/>
              <a:ext cx="4737100" cy="332337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71500" y="4639409"/>
              <a:ext cx="35573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bhs.smuhsd.org/.../</a:t>
              </a:r>
              <a:r>
                <a:rPr lang="en-US" sz="1200" dirty="0" err="1"/>
                <a:t>apchemistry</a:t>
              </a:r>
              <a:r>
                <a:rPr lang="en-US" sz="1200" dirty="0"/>
                <a:t>/h2ophase.gif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96856" y="5374432"/>
            <a:ext cx="65710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Unique to water and other H-bonding liquids: </a:t>
            </a:r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Negative slope in melting point line</a:t>
            </a:r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This downward slope leads to ice melting in the freezer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220" y="6137326"/>
            <a:ext cx="1371600" cy="49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9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28" y="1853515"/>
            <a:ext cx="9045146" cy="49303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44422" y="3884623"/>
            <a:ext cx="5128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Skip – YIPPEE!!!</a:t>
            </a:r>
          </a:p>
        </p:txBody>
      </p:sp>
      <p:sp>
        <p:nvSpPr>
          <p:cNvPr id="4" name="Rectangle 3"/>
          <p:cNvSpPr/>
          <p:nvPr/>
        </p:nvSpPr>
        <p:spPr>
          <a:xfrm>
            <a:off x="49428" y="61783"/>
            <a:ext cx="9045146" cy="16434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Section 11.7</a:t>
            </a:r>
          </a:p>
        </p:txBody>
      </p:sp>
    </p:spTree>
    <p:extLst>
      <p:ext uri="{BB962C8B-B14F-4D97-AF65-F5344CB8AC3E}">
        <p14:creationId xmlns:p14="http://schemas.microsoft.com/office/powerpoint/2010/main" val="2637291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98576" y="101600"/>
            <a:ext cx="8554511" cy="9906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States of Matter, KE, &amp; Attraction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11_02_Table.jpg"/>
          <p:cNvPicPr>
            <a:picLocks noChangeAspect="1"/>
          </p:cNvPicPr>
          <p:nvPr/>
        </p:nvPicPr>
        <p:blipFill>
          <a:blip r:embed="rId2"/>
          <a:srcRect b="2546"/>
          <a:stretch>
            <a:fillRect/>
          </a:stretch>
        </p:blipFill>
        <p:spPr>
          <a:xfrm>
            <a:off x="1987346" y="2505289"/>
            <a:ext cx="5169307" cy="39141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7777" y="1549501"/>
            <a:ext cx="80616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/>
              <a:t>There is a balancing act between the Kinetic Energy &amp; attractive forces between molecules</a:t>
            </a:r>
          </a:p>
        </p:txBody>
      </p:sp>
    </p:spTree>
    <p:extLst>
      <p:ext uri="{BB962C8B-B14F-4D97-AF65-F5344CB8AC3E}">
        <p14:creationId xmlns:p14="http://schemas.microsoft.com/office/powerpoint/2010/main" val="401488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28" y="61783"/>
            <a:ext cx="9045146" cy="6796217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Before we talk about Intermolecular Forces we need to review what makes a polar bond and then a polar molecule</a:t>
            </a:r>
          </a:p>
        </p:txBody>
      </p:sp>
    </p:spTree>
    <p:extLst>
      <p:ext uri="{BB962C8B-B14F-4D97-AF65-F5344CB8AC3E}">
        <p14:creationId xmlns:p14="http://schemas.microsoft.com/office/powerpoint/2010/main" val="1329685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3305" y="101600"/>
            <a:ext cx="8991600" cy="9906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Recall the Electronegativity Trend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991960" y="1716834"/>
            <a:ext cx="7160080" cy="4646645"/>
            <a:chOff x="4134440" y="2709724"/>
            <a:chExt cx="4723810" cy="27758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4440" y="2709724"/>
              <a:ext cx="4723810" cy="255238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965888" y="5208593"/>
              <a:ext cx="31838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http://www.bpreid.com/3_bonding.php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698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6552" y="101600"/>
            <a:ext cx="7997959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Polar bonds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5058" y="1889513"/>
            <a:ext cx="86393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They result from a difference in electronegativity between the two atoms</a:t>
            </a:r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We can represent them using an arrow aka a bond dipole</a:t>
            </a:r>
          </a:p>
          <a:p>
            <a:pPr>
              <a:buSzPct val="75000"/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endParaRPr lang="en-US" dirty="0"/>
          </a:p>
          <a:p>
            <a:pPr>
              <a:buSzPct val="75000"/>
            </a:pPr>
            <a:endParaRPr lang="en-US" dirty="0"/>
          </a:p>
          <a:p>
            <a:pPr>
              <a:buSzPct val="75000"/>
            </a:pPr>
            <a:endParaRPr lang="en-US" dirty="0"/>
          </a:p>
          <a:p>
            <a:pPr>
              <a:buSzPct val="75000"/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This arrow indicates the direction of pull on the electron density</a:t>
            </a:r>
          </a:p>
          <a:p>
            <a:pPr marL="742950" lvl="1" indent="-285750">
              <a:buSzPct val="75000"/>
              <a:buBlip>
                <a:blip r:embed="rId2"/>
              </a:buBlip>
            </a:pPr>
            <a:r>
              <a:rPr lang="en-US" sz="1600" dirty="0"/>
              <a:t>Electrons are pulled towards the more EN atom leading to (-)</a:t>
            </a:r>
          </a:p>
          <a:p>
            <a:pPr marL="742950" lvl="1" indent="-285750">
              <a:buSzPct val="75000"/>
              <a:buBlip>
                <a:blip r:embed="rId2"/>
              </a:buBlip>
            </a:pPr>
            <a:r>
              <a:rPr lang="en-US" sz="1600" dirty="0"/>
              <a:t>Since they are pulled from the less EN atom it leads to (+)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531084" y="2939128"/>
            <a:ext cx="4042227" cy="1310439"/>
            <a:chOff x="2621573" y="1617427"/>
            <a:chExt cx="4042227" cy="1310439"/>
          </a:xfrm>
        </p:grpSpPr>
        <p:grpSp>
          <p:nvGrpSpPr>
            <p:cNvPr id="20" name="Group 19"/>
            <p:cNvGrpSpPr/>
            <p:nvPr/>
          </p:nvGrpSpPr>
          <p:grpSpPr>
            <a:xfrm>
              <a:off x="3326806" y="1941039"/>
              <a:ext cx="2457450" cy="539271"/>
              <a:chOff x="3326806" y="1941039"/>
              <a:chExt cx="2457450" cy="539271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3623310" y="1941039"/>
                <a:ext cx="0" cy="539271"/>
              </a:xfrm>
              <a:prstGeom prst="line">
                <a:avLst/>
              </a:prstGeom>
              <a:ln w="1270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ight Arrow 16"/>
              <p:cNvSpPr/>
              <p:nvPr/>
            </p:nvSpPr>
            <p:spPr>
              <a:xfrm>
                <a:off x="3326806" y="1986759"/>
                <a:ext cx="2457450" cy="418225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2621573" y="2558534"/>
              <a:ext cx="2021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Less EN atom (+)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55531" y="1617427"/>
              <a:ext cx="2108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more EN atom (-)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429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6552" y="101600"/>
            <a:ext cx="7997959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Polar Molecules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2214" y="1820327"/>
            <a:ext cx="385889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All the dipoles are treated like vectors</a:t>
            </a:r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We add them all up and generate a permanent dipole moment (</a:t>
            </a:r>
            <a:r>
              <a:rPr lang="en-US" dirty="0" err="1"/>
              <a:t>dpm</a:t>
            </a:r>
            <a:r>
              <a:rPr lang="en-US" dirty="0"/>
              <a:t>)</a:t>
            </a:r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We have a nonzero </a:t>
            </a:r>
            <a:r>
              <a:rPr lang="en-US" dirty="0" err="1"/>
              <a:t>dpm</a:t>
            </a:r>
            <a:r>
              <a:rPr lang="en-US" dirty="0"/>
              <a:t> for asymmetric molecules</a:t>
            </a:r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Examples: NH</a:t>
            </a:r>
            <a:r>
              <a:rPr lang="en-US" baseline="-25000" dirty="0"/>
              <a:t>3</a:t>
            </a:r>
            <a:r>
              <a:rPr lang="en-US" dirty="0"/>
              <a:t>, H</a:t>
            </a:r>
            <a:r>
              <a:rPr lang="en-US" baseline="-25000" dirty="0"/>
              <a:t>2</a:t>
            </a:r>
            <a:r>
              <a:rPr lang="en-US" dirty="0"/>
              <a:t>O, SO</a:t>
            </a:r>
            <a:r>
              <a:rPr lang="en-US" baseline="-25000" dirty="0"/>
              <a:t>2</a:t>
            </a:r>
            <a:r>
              <a:rPr lang="en-US" dirty="0"/>
              <a:t>, SF</a:t>
            </a:r>
            <a:r>
              <a:rPr lang="en-US" baseline="-25000" dirty="0"/>
              <a:t>4</a:t>
            </a:r>
            <a:r>
              <a:rPr lang="en-US" dirty="0"/>
              <a:t>, </a:t>
            </a:r>
          </a:p>
          <a:p>
            <a:r>
              <a:rPr lang="en-US" dirty="0"/>
              <a:t>     XeOF</a:t>
            </a:r>
            <a:r>
              <a:rPr lang="en-US" baseline="-25000" dirty="0"/>
              <a:t>4</a:t>
            </a:r>
          </a:p>
          <a:p>
            <a:endParaRPr lang="en-US" baseline="-25000" dirty="0"/>
          </a:p>
          <a:p>
            <a:endParaRPr lang="en-US" baseline="-25000" dirty="0"/>
          </a:p>
          <a:p>
            <a:endParaRPr lang="en-US" dirty="0"/>
          </a:p>
        </p:txBody>
      </p:sp>
      <p:pic>
        <p:nvPicPr>
          <p:cNvPr id="21506" name="Picture 2" descr="07_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531" y="1805385"/>
            <a:ext cx="43434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0812" y="5093236"/>
            <a:ext cx="8084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SzPct val="75000"/>
              <a:buBlip>
                <a:blip r:embed="rId2"/>
              </a:buBlip>
            </a:pPr>
            <a:r>
              <a:rPr lang="en-US" dirty="0">
                <a:solidFill>
                  <a:prstClr val="black"/>
                </a:solidFill>
              </a:rPr>
              <a:t>Perfectly symmetric molecules will have a zero </a:t>
            </a:r>
            <a:r>
              <a:rPr lang="en-US" dirty="0" err="1">
                <a:solidFill>
                  <a:prstClr val="black"/>
                </a:solidFill>
              </a:rPr>
              <a:t>dpm</a:t>
            </a:r>
            <a:r>
              <a:rPr lang="en-US" dirty="0">
                <a:solidFill>
                  <a:prstClr val="black"/>
                </a:solidFill>
              </a:rPr>
              <a:t> (0 Debye or D)</a:t>
            </a:r>
          </a:p>
          <a:p>
            <a:pPr marL="285750" lvl="0" indent="-285750">
              <a:buSzPct val="75000"/>
              <a:buBlip>
                <a:blip r:embed="rId2"/>
              </a:buBlip>
            </a:pPr>
            <a:r>
              <a:rPr lang="en-US" dirty="0">
                <a:solidFill>
                  <a:prstClr val="black"/>
                </a:solidFill>
              </a:rPr>
              <a:t>Examples: </a:t>
            </a:r>
            <a:r>
              <a:rPr lang="en-US" dirty="0"/>
              <a:t>CBr</a:t>
            </a:r>
            <a:r>
              <a:rPr lang="en-US" baseline="-25000" dirty="0"/>
              <a:t>4</a:t>
            </a:r>
            <a:r>
              <a:rPr lang="en-US" dirty="0"/>
              <a:t>, BF</a:t>
            </a:r>
            <a:r>
              <a:rPr lang="en-US" baseline="-25000" dirty="0"/>
              <a:t>3</a:t>
            </a:r>
            <a:r>
              <a:rPr lang="en-US" dirty="0"/>
              <a:t>, BeCl</a:t>
            </a:r>
            <a:r>
              <a:rPr lang="en-US" baseline="-25000" dirty="0"/>
              <a:t>2</a:t>
            </a:r>
            <a:r>
              <a:rPr lang="en-US" dirty="0"/>
              <a:t>, PCl</a:t>
            </a:r>
            <a:r>
              <a:rPr lang="en-US" baseline="-25000" dirty="0"/>
              <a:t>5</a:t>
            </a:r>
            <a:r>
              <a:rPr lang="en-US" dirty="0"/>
              <a:t>, I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r>
              <a:rPr lang="en-US" dirty="0"/>
              <a:t>, SF</a:t>
            </a:r>
            <a:r>
              <a:rPr lang="en-US" baseline="-25000" dirty="0"/>
              <a:t>6</a:t>
            </a:r>
            <a:r>
              <a:rPr lang="en-US" dirty="0"/>
              <a:t>, XeF</a:t>
            </a:r>
            <a:r>
              <a:rPr lang="en-US" baseline="-25000" dirty="0"/>
              <a:t>4</a:t>
            </a:r>
          </a:p>
          <a:p>
            <a:pPr lvl="0">
              <a:buSzPct val="75000"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46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S-Fa12">
  <a:themeElements>
    <a:clrScheme name="Custom 5">
      <a:dk1>
        <a:sysClr val="windowText" lastClr="000000"/>
      </a:dk1>
      <a:lt1>
        <a:srgbClr val="FFFFFF"/>
      </a:lt1>
      <a:dk2>
        <a:srgbClr val="3D3028"/>
      </a:dk2>
      <a:lt2>
        <a:srgbClr val="EAE2B7"/>
      </a:lt2>
      <a:accent1>
        <a:srgbClr val="CE1126"/>
      </a:accent1>
      <a:accent2>
        <a:srgbClr val="F2BF49"/>
      </a:accent2>
      <a:accent3>
        <a:srgbClr val="BC5E1E"/>
      </a:accent3>
      <a:accent4>
        <a:srgbClr val="D8B25C"/>
      </a:accent4>
      <a:accent5>
        <a:srgbClr val="808000"/>
      </a:accent5>
      <a:accent6>
        <a:srgbClr val="968C8C"/>
      </a:accent6>
      <a:hlink>
        <a:srgbClr val="F7B615"/>
      </a:hlink>
      <a:folHlink>
        <a:srgbClr val="704404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ISU-2013.potx</Template>
  <TotalTime>23700</TotalTime>
  <Words>2243</Words>
  <Application>Microsoft Office PowerPoint</Application>
  <PresentationFormat>On-screen Show (4:3)</PresentationFormat>
  <Paragraphs>386</Paragraphs>
  <Slides>46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Calibri</vt:lpstr>
      <vt:lpstr>Century Gothic</vt:lpstr>
      <vt:lpstr>Symbol</vt:lpstr>
      <vt:lpstr>Wingdings</vt:lpstr>
      <vt:lpstr>Wingdings 2</vt:lpstr>
      <vt:lpstr>ACS-Fa12</vt:lpstr>
      <vt:lpstr>Equation</vt:lpstr>
      <vt:lpstr>Chapter 11: Liquids &amp; Intermolecular forces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van der Waals gas constants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North Georgia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and synthesis of novel conjugated polymers for use in photovoltaic cells</dc:title>
  <dc:creator>aimee.tomlinson@ung.edu</dc:creator>
  <cp:lastModifiedBy>Aimee Tomlinson</cp:lastModifiedBy>
  <cp:revision>193</cp:revision>
  <dcterms:created xsi:type="dcterms:W3CDTF">2013-08-11T22:11:16Z</dcterms:created>
  <dcterms:modified xsi:type="dcterms:W3CDTF">2017-01-13T15:52:55Z</dcterms:modified>
</cp:coreProperties>
</file>